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6858000" cy="9144000"/>
  <p:embeddedFontLst>
    <p:embeddedFont>
      <p:font typeface="Roboto" panose="02000000000000000000"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B21D90F-9257-416F-94FD-EC3D76F816B7}">
  <a:tblStyle styleId="{7B21D90F-9257-416F-94FD-EC3D76F816B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72409"/>
  </p:normalViewPr>
  <p:slideViewPr>
    <p:cSldViewPr snapToGrid="0">
      <p:cViewPr varScale="1">
        <p:scale>
          <a:sx n="107" d="100"/>
          <a:sy n="107" d="100"/>
        </p:scale>
        <p:origin x="560"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cbi.nlm.nih.gov/books/NBK56879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ommons.wikimedia.org/wiki/User:Nevit"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commons.wikimedia.org/wiki/File:Ultrasound_Scan_ND_0121133835_1348470.png"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lickr.com/photos/iem-student/41891388305"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creativecommons.org/licenses/by-nc-sa/2.0/"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This lecture and simulation will serve as an initial introduction to manual uterine aspiration (also known as Dilation and Suction) for the management of hemorrhagic complications of early pregnancy loss in the emergency department.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This is not currently taught as a routine part of EM residency training programs, and there are little data about how often this procedure may be indicated in the emergency department setting. However, as will be discussed, there are scenarios when this would be the skill necessary for definitive management of complications related to early pregnancy loss.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092f2f323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1092f2f323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Let’s go back to our patient case.</a:t>
            </a:r>
            <a:endParaRPr dirty="0">
              <a:solidFill>
                <a:schemeClr val="dk1"/>
              </a:solidFill>
            </a:endParaRPr>
          </a:p>
          <a:p>
            <a:pPr marL="0" lvl="0" indent="0" algn="l" rtl="0">
              <a:spcBef>
                <a:spcPts val="0"/>
              </a:spcBef>
              <a:spcAft>
                <a:spcPts val="0"/>
              </a:spcAft>
              <a:buNone/>
            </a:pPr>
            <a:r>
              <a:rPr lang="en" dirty="0">
                <a:solidFill>
                  <a:schemeClr val="dk1"/>
                </a:solidFill>
              </a:rPr>
              <a:t>After trying the aforementioned medical interventions,  the nurse tells you the patient continues to pass a large amount of blood onto the bed sheets underneath her. On pelvic exam there is brisk blood coming through the cervical </a:t>
            </a:r>
            <a:r>
              <a:rPr lang="en" dirty="0" err="1">
                <a:solidFill>
                  <a:schemeClr val="dk1"/>
                </a:solidFill>
              </a:rPr>
              <a:t>os</a:t>
            </a:r>
            <a:r>
              <a:rPr lang="en" dirty="0">
                <a:solidFill>
                  <a:schemeClr val="dk1"/>
                </a:solidFill>
              </a:rPr>
              <a:t>. </a:t>
            </a:r>
            <a:endParaRPr dirty="0">
              <a:solidFill>
                <a:schemeClr val="dk1"/>
              </a:solidFill>
            </a:endParaRPr>
          </a:p>
          <a:p>
            <a:pPr marL="0" lvl="0" indent="0" algn="l" rtl="0">
              <a:spcBef>
                <a:spcPts val="0"/>
              </a:spcBef>
              <a:spcAft>
                <a:spcPts val="0"/>
              </a:spcAft>
              <a:buNone/>
            </a:pPr>
            <a:r>
              <a:rPr lang="en" dirty="0">
                <a:solidFill>
                  <a:schemeClr val="dk1"/>
                </a:solidFill>
              </a:rPr>
              <a:t>Repeat vital signs show that she is persistently tachycardic and hypotensive.</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The patient’s mental status is waning. </a:t>
            </a:r>
            <a:endParaRPr dirty="0">
              <a:solidFill>
                <a:schemeClr val="dk1"/>
              </a:solidFill>
            </a:endParaRPr>
          </a:p>
          <a:p>
            <a:pPr marL="0" lvl="0" indent="0" algn="l" rtl="0">
              <a:spcBef>
                <a:spcPts val="0"/>
              </a:spcBef>
              <a:spcAft>
                <a:spcPts val="0"/>
              </a:spcAft>
              <a:buNone/>
            </a:pPr>
            <a:endParaRPr dirty="0">
              <a:solidFill>
                <a:srgbClr val="0000FF"/>
              </a:solidFill>
            </a:endParaRPr>
          </a:p>
          <a:p>
            <a:pPr marL="0" lvl="0" indent="0" algn="l" rtl="0">
              <a:spcBef>
                <a:spcPts val="0"/>
              </a:spcBef>
              <a:spcAft>
                <a:spcPts val="0"/>
              </a:spcAft>
              <a:buNone/>
            </a:pPr>
            <a:endParaRPr dirty="0">
              <a:solidFill>
                <a:srgbClr val="0000FF"/>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0b9c3b68f0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0b9c3b68f0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However, remember that this patient scenario is taking place in a rural ED. OB/Gyn is not readily available. What can we as emergency physicians in rural emergency departments or under-resourced settings do to save this patient’s life?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None/>
            </a:pPr>
            <a:endParaRPr dirty="0">
              <a:solidFill>
                <a:srgbClr val="0000FF"/>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10b9c3b68f0_0_2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10b9c3b68f0_0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The American College of Gynecology (ACOG) proposes that women presenting with retained products of conception and “hemorrhage or hemodynamic instability or signs of infection” as a complication of early pregnancy loss should be treated with prompt surgical evacuation.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We suggest that manual uterine aspiration could be adequately and effectively performed in the emergency department for patients in extremis due to complications from early pregnancy loss.</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While MUA is not routinely practiced by EM physicians in many parts of the US, the purpose of this lecture and simulation is to familiarize EM residents with the potentially life-saving procedure and also empower them to pursue additional hands-on exposure and education.</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From Danforth’s Obstetrics and Gynecology, Tenth Edition: Chapter 4 (Early Pregnancy Loss)</a:t>
            </a:r>
            <a:endParaRPr>
              <a:solidFill>
                <a:schemeClr val="dk1"/>
              </a:solidFill>
            </a:endParaRPr>
          </a:p>
          <a:p>
            <a:pPr marL="0" lvl="0" indent="0" algn="l" rtl="0">
              <a:spcBef>
                <a:spcPts val="0"/>
              </a:spcBef>
              <a:spcAft>
                <a:spcPts val="0"/>
              </a:spcAft>
              <a:buNone/>
            </a:pPr>
            <a:endParaRPr>
              <a:solidFill>
                <a:srgbClr val="0000FF"/>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07b74009b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07b74009b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With this goal in mind, our proposed indications for ED MUA are going to focus on uncontrollable hemorrhage in a hemodynamically unstable patient as a result of early pregnancy loss.</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While Septic miscarriage requiring source control is also discussed in the OB/GYN literature as another urgent indication, today’s lecture and simulation will only focus on hemorrhage as an indication.</a:t>
            </a:r>
            <a:endParaRPr>
              <a:solidFill>
                <a:schemeClr val="dk1"/>
              </a:solidFill>
            </a:endParaRPr>
          </a:p>
          <a:p>
            <a:pPr marL="0" lvl="0" indent="0" algn="l" rtl="0">
              <a:spcBef>
                <a:spcPts val="1200"/>
              </a:spcBef>
              <a:spcAft>
                <a:spcPts val="0"/>
              </a:spcAft>
              <a:buNone/>
            </a:pPr>
            <a:r>
              <a:rPr lang="en" u="sng">
                <a:solidFill>
                  <a:schemeClr val="dk1"/>
                </a:solidFill>
                <a:hlinkClick r:id="rId3">
                  <a:extLst>
                    <a:ext uri="{A12FA001-AC4F-418D-AE19-62706E023703}">
                      <ahyp:hlinkClr xmlns:ahyp="http://schemas.microsoft.com/office/drawing/2018/hyperlinkcolor" val="tx"/>
                    </a:ext>
                  </a:extLst>
                </a:hlinkClick>
              </a:rPr>
              <a:t>https://www.ncbi.nlm.nih.gov/books/NBK568791/</a:t>
            </a:r>
            <a:r>
              <a:rPr lang="en">
                <a:solidFill>
                  <a:schemeClr val="dk1"/>
                </a:solidFill>
              </a:rPr>
              <a:t> :</a:t>
            </a:r>
            <a:endParaRPr>
              <a:solidFill>
                <a:schemeClr val="dk1"/>
              </a:solidFill>
            </a:endParaRPr>
          </a:p>
          <a:p>
            <a:pPr marL="0" lvl="0" indent="0" algn="l" rtl="0">
              <a:spcBef>
                <a:spcPts val="0"/>
              </a:spcBef>
              <a:spcAft>
                <a:spcPts val="0"/>
              </a:spcAft>
              <a:buNone/>
            </a:pPr>
            <a:r>
              <a:rPr lang="en">
                <a:solidFill>
                  <a:schemeClr val="dk1"/>
                </a:solidFill>
              </a:rPr>
              <a:t>This paper that Gin sent us actually has septic abortion and molar pregnancy as indications to perform MUA, but think this is an OR environment which may be important for us to distinguish in our lecture</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Quinley KE, Chong D, Prager S, Wills CP, Nagdev A, Kennedy S. Manual Uterine Aspiration: Adding to the Emergency Physician Stabilization Toolkit. Ann Emerg Med. 2018 Jul;72(1):86-92. doi: 10.1016/j.annemergmed.2017.10.019. Epub 2017 Dec 13. PMID: 29248332.</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American College of Obstetricians and Gynecologists' Committee on Practice Bulletins—Gynecology. ACOG Practice Bulletin No. 200: Early Pregnancy Loss. Obstet Gynecol. 2018 Nov;132(5):e197-e207. doi: 10.1097/AOG.0000000000002899. PMID: 30157093.</a:t>
            </a:r>
            <a:endParaRPr>
              <a:solidFill>
                <a:schemeClr val="dk1"/>
              </a:solidFill>
            </a:endParaRPr>
          </a:p>
          <a:p>
            <a:pPr marL="0" lvl="0" indent="0" algn="l" rtl="0">
              <a:spcBef>
                <a:spcPts val="0"/>
              </a:spcBef>
              <a:spcAft>
                <a:spcPts val="0"/>
              </a:spcAft>
              <a:buNone/>
            </a:pPr>
            <a:endParaRPr>
              <a:solidFill>
                <a:srgbClr val="FF0000"/>
              </a:solidFill>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07b74009b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07b74009b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If performing this procedure in the ED for life-threatening bleeding, there are no absolute contraindications to performing MUA. However, there are some special considerations to take into account before performing this procedure, due to a higher risk of complications with these clinical scenarios.</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The first is septic miscarriage, which carries an increased risk of uterine perforation and massive hemorrhage during MUA. A second special consideration is known or suspected molar pregnancy, as these patients are more likely to have severe bleeding complications.  These patients should have very close OB/GYN follow-up to ensure they have appropriate evaluation for malignancy.</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The third special consideration for MUA is uterine anatomical abnormalities. There is a higher risk of perforation or an unsuccessful MUA in cases of uterine anatomic differences, and these would be an indication to perform the procedure under ultrasound guidance.</a:t>
            </a:r>
            <a:endParaRPr>
              <a:solidFill>
                <a:schemeClr val="dk1"/>
              </a:solidFill>
            </a:endParaRPr>
          </a:p>
          <a:p>
            <a:pPr marL="0" lvl="0" indent="0" algn="l" rtl="0">
              <a:spcBef>
                <a:spcPts val="0"/>
              </a:spcBef>
              <a:spcAft>
                <a:spcPts val="0"/>
              </a:spcAft>
              <a:buClr>
                <a:schemeClr val="dk1"/>
              </a:buClr>
              <a:buSzPts val="1100"/>
              <a:buFont typeface="Arial"/>
              <a:buNone/>
            </a:pPr>
            <a:endParaRPr>
              <a:solidFill>
                <a:srgbClr val="FF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053a9b701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1053a9b701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So now getting to the actual procedure itself, what will we need?</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To perform this procedure, the following materials are needed:</a:t>
            </a:r>
            <a:endParaRPr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Antiseptic </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err="1">
                <a:solidFill>
                  <a:schemeClr val="dk1"/>
                </a:solidFill>
              </a:rPr>
              <a:t>Scopettes</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10 cc syringe x 2</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Needles to withdraw lidocaine</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Spinal needle </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Lidocaine 1%</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Speculum</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Tenaculum</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Sterile gloves</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Dilators</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Suction cannulas</a:t>
            </a:r>
            <a:endParaRPr sz="1000" dirty="0">
              <a:solidFill>
                <a:schemeClr val="dk1"/>
              </a:solidFill>
            </a:endParaRPr>
          </a:p>
          <a:p>
            <a:pPr marL="457200" lvl="0" indent="-292100" algn="l" rtl="0">
              <a:lnSpc>
                <a:spcPct val="115000"/>
              </a:lnSpc>
              <a:spcBef>
                <a:spcPts val="0"/>
              </a:spcBef>
              <a:spcAft>
                <a:spcPts val="0"/>
              </a:spcAft>
              <a:buClr>
                <a:schemeClr val="dk1"/>
              </a:buClr>
              <a:buSzPts val="1000"/>
              <a:buAutoNum type="arabicPeriod"/>
            </a:pPr>
            <a:r>
              <a:rPr lang="en" sz="1000" dirty="0">
                <a:solidFill>
                  <a:schemeClr val="dk1"/>
                </a:solidFill>
              </a:rPr>
              <a:t>Aspirator</a:t>
            </a:r>
            <a:endParaRPr sz="700" dirty="0">
              <a:solidFill>
                <a:schemeClr val="dk1"/>
              </a:solidFill>
            </a:endParaRPr>
          </a:p>
          <a:p>
            <a:pPr marL="0" lvl="0" indent="0" algn="l" rtl="0">
              <a:lnSpc>
                <a:spcPct val="115000"/>
              </a:lnSpc>
              <a:spcBef>
                <a:spcPts val="0"/>
              </a:spcBef>
              <a:spcAft>
                <a:spcPts val="0"/>
              </a:spcAft>
              <a:buNone/>
            </a:pPr>
            <a:endParaRPr dirty="0">
              <a:solidFill>
                <a:schemeClr val="dk1"/>
              </a:solidFill>
            </a:endParaRPr>
          </a:p>
          <a:p>
            <a:pPr marL="0" lvl="0" indent="0" algn="l" rtl="0">
              <a:lnSpc>
                <a:spcPct val="115000"/>
              </a:lnSpc>
              <a:spcBef>
                <a:spcPts val="0"/>
              </a:spcBef>
              <a:spcAft>
                <a:spcPts val="0"/>
              </a:spcAft>
              <a:buNone/>
            </a:pPr>
            <a:r>
              <a:rPr lang="en" dirty="0">
                <a:solidFill>
                  <a:schemeClr val="dk1"/>
                </a:solidFill>
              </a:rPr>
              <a:t>While this procedure is frequently done solely with local anesthetic, benzodiazepines, NSAIDs, or conscious sedation could also be options if time and personnel allow. </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1053a9b701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1053a9b701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Video is linked to </a:t>
            </a:r>
            <a:r>
              <a:rPr lang="en" dirty="0" err="1">
                <a:solidFill>
                  <a:schemeClr val="dk1"/>
                </a:solidFill>
              </a:rPr>
              <a:t>youtube</a:t>
            </a:r>
            <a:r>
              <a:rPr lang="en" dirty="0">
                <a:solidFill>
                  <a:schemeClr val="dk1"/>
                </a:solidFill>
              </a:rPr>
              <a:t> here, it is also attached as Appendix D</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b="1" u="sng" dirty="0">
                <a:solidFill>
                  <a:schemeClr val="dk1"/>
                </a:solidFill>
              </a:rPr>
              <a:t>Speculum use:</a:t>
            </a:r>
            <a:endParaRPr b="1" u="sng" dirty="0">
              <a:solidFill>
                <a:schemeClr val="dk1"/>
              </a:solidFill>
            </a:endParaRPr>
          </a:p>
          <a:p>
            <a:pPr marL="0" lvl="0" indent="0" algn="l" rtl="0">
              <a:spcBef>
                <a:spcPts val="0"/>
              </a:spcBef>
              <a:spcAft>
                <a:spcPts val="0"/>
              </a:spcAft>
              <a:buNone/>
            </a:pPr>
            <a:r>
              <a:rPr lang="en" dirty="0">
                <a:solidFill>
                  <a:schemeClr val="dk1"/>
                </a:solidFill>
              </a:rPr>
              <a:t>After obtaining the patient’s informed consent and assisting the patient into lithotomy position, the clinician will insert a speculum into the vagina to allow visualization of the cervix. The speculum should be fixed in the open position to allow adequate visualization throughout the procedure.</a:t>
            </a:r>
            <a:endParaRPr dirty="0">
              <a:solidFill>
                <a:schemeClr val="dk1"/>
              </a:solidFill>
            </a:endParaRPr>
          </a:p>
          <a:p>
            <a:pPr marL="0" lvl="0" indent="0" algn="l" rtl="0">
              <a:spcBef>
                <a:spcPts val="0"/>
              </a:spcBef>
              <a:spcAft>
                <a:spcPts val="0"/>
              </a:spcAft>
              <a:buNone/>
            </a:pPr>
            <a:r>
              <a:rPr lang="en" dirty="0">
                <a:solidFill>
                  <a:schemeClr val="dk1"/>
                </a:solidFill>
              </a:rPr>
              <a:t>Now the cervix can be prepped with an antiseptic betadine or povidone solution applied in a circular motion using </a:t>
            </a:r>
            <a:r>
              <a:rPr lang="en" dirty="0" err="1">
                <a:solidFill>
                  <a:schemeClr val="dk1"/>
                </a:solidFill>
              </a:rPr>
              <a:t>scopettes</a:t>
            </a:r>
            <a:r>
              <a:rPr lang="en" dirty="0">
                <a:solidFill>
                  <a:schemeClr val="dk1"/>
                </a:solidFill>
              </a:rPr>
              <a:t>.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b="1" u="sng" dirty="0">
                <a:solidFill>
                  <a:schemeClr val="dk1"/>
                </a:solidFill>
              </a:rPr>
              <a:t>Use of tenaculum and paracervical block:</a:t>
            </a:r>
            <a:endParaRPr b="1" u="sng"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Prepare two 10cc syringes with 1% lidocaine.</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Using a (20 gauge) spinal needle, inject 2 cc of 1% lidocaine into the cervix at the 12 o’clock position.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Allow 2-3 minutes (time) for anesthetic to take effect and then grip the anesthetized area with a tenaculum. </a:t>
            </a:r>
            <a:endParaRPr dirty="0">
              <a:solidFill>
                <a:schemeClr val="dk1"/>
              </a:solidFill>
            </a:endParaRPr>
          </a:p>
          <a:p>
            <a:pPr marL="0" lvl="0" indent="0" algn="l" rtl="0">
              <a:spcBef>
                <a:spcPts val="0"/>
              </a:spcBef>
              <a:spcAft>
                <a:spcPts val="0"/>
              </a:spcAft>
              <a:buNone/>
            </a:pPr>
            <a:r>
              <a:rPr lang="en" dirty="0">
                <a:solidFill>
                  <a:schemeClr val="dk1"/>
                </a:solidFill>
              </a:rPr>
              <a:t>Gently adjust the tenaculum to better visualize the cervical-vaginal junction at the lower portion of the cervix.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You will now be able to perform the paracervical block in two injections.</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Insert the spinal needle into the cervicovaginal junction at the 4 o’clock position and aspirate to ensure the needle tip is not within a blood vessel. Inject remaining 8cc of 1% lidocaine from the first syringe at this position.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Then, switch syringes and insert the spinal needle into the cervicovaginal junction at the 8 o’clock position. Aspirate to ensure the needle tip is not within a blood vessel, and then inject the other 10cc of 1% lidocaine at this position.</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It is imperative to avoid the 3 and 9 o’clock positions of the cervicovaginal junction as this is where major blood vessels supply the cervical tissue, so risk of intravascular lidocaine injection is high in these locations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b="1" u="sng" dirty="0">
                <a:solidFill>
                  <a:schemeClr val="dk1"/>
                </a:solidFill>
              </a:rPr>
              <a:t>Cervical Dilation:</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Sterile technique should be used from this step forward. Be careful to hold dilators in the center to avoid contaminating the ends, which will be inserted through the cervical canal.</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Here, you see the clinician placing gentle traction on the tenaculum to straighten the cervical canal before inserting a rigid cervical dilator with a slight rotatory movement, allowing the cervical canal to guide the path of the dilator insertion.  The clinician holds the dilator like a pencil here. Gentle pressure may need to be applied with initial dilation through the internal cervical </a:t>
            </a:r>
            <a:r>
              <a:rPr lang="en" dirty="0" err="1">
                <a:solidFill>
                  <a:schemeClr val="dk1"/>
                </a:solidFill>
              </a:rPr>
              <a:t>os</a:t>
            </a:r>
            <a:r>
              <a:rPr lang="en"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b="1" u="sng" dirty="0">
                <a:solidFill>
                  <a:schemeClr val="dk1"/>
                </a:solidFill>
              </a:rPr>
              <a:t>Uterine Aspiration:</a:t>
            </a:r>
            <a:endParaRPr b="1" u="sng"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Now choose an appropriate aspiration cannula. For the </a:t>
            </a:r>
            <a:r>
              <a:rPr lang="en" dirty="0" err="1">
                <a:solidFill>
                  <a:schemeClr val="dk1"/>
                </a:solidFill>
              </a:rPr>
              <a:t>ipas</a:t>
            </a:r>
            <a:r>
              <a:rPr lang="en" dirty="0">
                <a:solidFill>
                  <a:schemeClr val="dk1"/>
                </a:solidFill>
              </a:rPr>
              <a:t> manual aspirators being used in this simulation, choose a cannula with a size that matches gestation age; </a:t>
            </a:r>
            <a:r>
              <a:rPr lang="en" dirty="0" err="1">
                <a:solidFill>
                  <a:schemeClr val="dk1"/>
                </a:solidFill>
              </a:rPr>
              <a:t>ie</a:t>
            </a:r>
            <a:r>
              <a:rPr lang="en" dirty="0">
                <a:solidFill>
                  <a:schemeClr val="dk1"/>
                </a:solidFill>
              </a:rPr>
              <a:t>. a size 7 cannula for a 7 week gestation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Attach this cannula to the end of the </a:t>
            </a:r>
            <a:r>
              <a:rPr lang="en" dirty="0" err="1">
                <a:solidFill>
                  <a:schemeClr val="dk1"/>
                </a:solidFill>
              </a:rPr>
              <a:t>ipas</a:t>
            </a:r>
            <a:r>
              <a:rPr lang="en" dirty="0">
                <a:solidFill>
                  <a:schemeClr val="dk1"/>
                </a:solidFill>
              </a:rPr>
              <a:t> aspirator, taking care to keep the cannula sterile.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Activate the aspirator by pressing the two buttons on the sides of the device. Then, pull back on the aspirator plunger to create a vacuum within the device.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Insert the cannula into the uterus with gentle, steady pressure. Once inside the uterus, gently advance toward the fundus. If the cannula touches the fundus, withdraw about 2 cm before activating the vacuum suction so as to avoid uterine perforation or damage.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After engaging the vacuum suction, slowly withdraw the cannula while rotating in 360 degree circles.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Repeat this until there are no longer products of conception being withdrawn with activation of the vacuum suction, and the cannula has a gritty texture when scraping against the interior uterine walls. Empty the aspirated contents in between each pass.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The procedure is complete when there is no more POC being removed with vacuum aspiration.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Remove the tenaculum.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Examine the cervix for lacerations or other trauma prior to removing the speculum.</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Send the aspirated content for pathologic evaluation.</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Post-procedure transabdominal ultrasound can confirm an empty uterus.</a:t>
            </a:r>
            <a:endParaRPr dirty="0">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0878c51278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10878c51278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There are a couple of procedural complications to be aware of when performing MUA, although we lack data specific to the emergency department setting.  The most prevalent complication is uterine perforation, though this is thankfully a rare complication.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There is also a risk of </a:t>
            </a:r>
            <a:r>
              <a:rPr lang="en" dirty="0" err="1">
                <a:solidFill>
                  <a:schemeClr val="dk1"/>
                </a:solidFill>
              </a:rPr>
              <a:t>Asherman’s</a:t>
            </a:r>
            <a:r>
              <a:rPr lang="en" dirty="0">
                <a:solidFill>
                  <a:schemeClr val="dk1"/>
                </a:solidFill>
              </a:rPr>
              <a:t> syndrome or scarring within the uterine cavity, but this is more often due to repeated procedures It should be noted that bleeding is also considered a general risk of this procedure, but given the patient scenario portrayed, and the indication of uncontrollable hemorrhage, this is less of a concern for the emergency department provider.</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Images from Netter’s Obstetrics and Gynecology</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err="1">
                <a:solidFill>
                  <a:schemeClr val="dk1"/>
                </a:solidFill>
              </a:rPr>
              <a:t>Quinley</a:t>
            </a:r>
            <a:r>
              <a:rPr lang="en" dirty="0">
                <a:solidFill>
                  <a:schemeClr val="dk1"/>
                </a:solidFill>
              </a:rPr>
              <a:t> KE, Chong D, Prager S, Wills CP, </a:t>
            </a:r>
            <a:r>
              <a:rPr lang="en" dirty="0" err="1">
                <a:solidFill>
                  <a:schemeClr val="dk1"/>
                </a:solidFill>
              </a:rPr>
              <a:t>Nagdev</a:t>
            </a:r>
            <a:r>
              <a:rPr lang="en" dirty="0">
                <a:solidFill>
                  <a:schemeClr val="dk1"/>
                </a:solidFill>
              </a:rPr>
              <a:t> A, Kennedy S. Manual Uterine Aspiration: Adding to the Emergency Physician Stabilization Toolkit. Ann </a:t>
            </a:r>
            <a:r>
              <a:rPr lang="en" dirty="0" err="1">
                <a:solidFill>
                  <a:schemeClr val="dk1"/>
                </a:solidFill>
              </a:rPr>
              <a:t>Emerg</a:t>
            </a:r>
            <a:r>
              <a:rPr lang="en" dirty="0">
                <a:solidFill>
                  <a:schemeClr val="dk1"/>
                </a:solidFill>
              </a:rPr>
              <a:t> Med. 2018 Jul;72(1):86-92. </a:t>
            </a:r>
            <a:r>
              <a:rPr lang="en" dirty="0" err="1">
                <a:solidFill>
                  <a:schemeClr val="dk1"/>
                </a:solidFill>
              </a:rPr>
              <a:t>doi</a:t>
            </a:r>
            <a:r>
              <a:rPr lang="en" dirty="0">
                <a:solidFill>
                  <a:schemeClr val="dk1"/>
                </a:solidFill>
              </a:rPr>
              <a:t>: 10.1016/j.annemergmed.2017.10.019. </a:t>
            </a:r>
            <a:r>
              <a:rPr lang="en" dirty="0" err="1">
                <a:solidFill>
                  <a:schemeClr val="dk1"/>
                </a:solidFill>
              </a:rPr>
              <a:t>Epub</a:t>
            </a:r>
            <a:r>
              <a:rPr lang="en" dirty="0">
                <a:solidFill>
                  <a:schemeClr val="dk1"/>
                </a:solidFill>
              </a:rPr>
              <a:t> 2017 Dec 13. PMID: 29248332.</a:t>
            </a:r>
            <a:endParaRPr dirty="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0a43b4585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10a43b4585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While this is a new procedure for many emergency providers, there can be some comfort in the knowledge that manual uterine aspiration is considered to be a safe procedure.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 2015 systematic review that focused on complications resulting from first-trimester uterine aspiration demonstrate the notable safety of the procedure. Of the 57 studies that were included in review, the findings concluded that “major complications requiring intervention, including hemorrhage requiring transfusion and uterine perforation needing repair, occurred in less than 0.1% of procedures, and hospitalization was necessary in less than 0.5% of cases in the majority of studies.”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IT should be noted, however ,that this study was evaluating MUA performed in an office setting in stable patients. At this time, there is very limited data on perform uterine aspiration in the ED.</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White K, Carroll E, Grossman D. Complications from first-trimester aspiration abortion: a systematic review of the literature. Contraception. 2015 Nov;92(5):422-38. </a:t>
            </a:r>
            <a:r>
              <a:rPr lang="en" dirty="0" err="1">
                <a:solidFill>
                  <a:schemeClr val="dk1"/>
                </a:solidFill>
              </a:rPr>
              <a:t>doi</a:t>
            </a:r>
            <a:r>
              <a:rPr lang="en" dirty="0">
                <a:solidFill>
                  <a:schemeClr val="dk1"/>
                </a:solidFill>
              </a:rPr>
              <a:t>: 10.1016/j.contraception.2015.07.013. </a:t>
            </a:r>
            <a:r>
              <a:rPr lang="en" dirty="0" err="1">
                <a:solidFill>
                  <a:schemeClr val="dk1"/>
                </a:solidFill>
              </a:rPr>
              <a:t>Epub</a:t>
            </a:r>
            <a:r>
              <a:rPr lang="en" dirty="0">
                <a:solidFill>
                  <a:schemeClr val="dk1"/>
                </a:solidFill>
              </a:rPr>
              <a:t> 2015 Aug 1. PMID: 26238336.</a:t>
            </a:r>
            <a:endParaRPr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10878c5127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10878c5127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After completion of the procedure, ultrasound can be performed again to help ensure that the uterus has been evacuated and remains intact. The patient should be monitored for improved stability and admitted for observation or inpatient monitoring as well.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If the patient has an Rh- blood type then Rhogam should be administered.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The Society of Family Planning also recommends doxycycline post-procedure as prophylaxis against intrauterine infection. If the patient had infectious signs or symptoms before or after the procedure, it would be advised to start broad spectrum IV antibiotics with anaerobic coverage included.</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Arrange for close inpatient or outpatient follow up with OB/Gyn.</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err="1">
                <a:solidFill>
                  <a:schemeClr val="dk1"/>
                </a:solidFill>
              </a:rPr>
              <a:t>Quinley</a:t>
            </a:r>
            <a:r>
              <a:rPr lang="en" dirty="0">
                <a:solidFill>
                  <a:schemeClr val="dk1"/>
                </a:solidFill>
              </a:rPr>
              <a:t> KE, Chong D, Prager S, Wills CP, </a:t>
            </a:r>
            <a:r>
              <a:rPr lang="en" dirty="0" err="1">
                <a:solidFill>
                  <a:schemeClr val="dk1"/>
                </a:solidFill>
              </a:rPr>
              <a:t>Nagdev</a:t>
            </a:r>
            <a:r>
              <a:rPr lang="en" dirty="0">
                <a:solidFill>
                  <a:schemeClr val="dk1"/>
                </a:solidFill>
              </a:rPr>
              <a:t> A, Kennedy S. Manual Uterine Aspiration: Adding to the Emergency Physician Stabilization Toolkit. Ann </a:t>
            </a:r>
            <a:r>
              <a:rPr lang="en" dirty="0" err="1">
                <a:solidFill>
                  <a:schemeClr val="dk1"/>
                </a:solidFill>
              </a:rPr>
              <a:t>Emerg</a:t>
            </a:r>
            <a:r>
              <a:rPr lang="en" dirty="0">
                <a:solidFill>
                  <a:schemeClr val="dk1"/>
                </a:solidFill>
              </a:rPr>
              <a:t> Med. 2018 Jul;72(1):86-92. </a:t>
            </a:r>
            <a:r>
              <a:rPr lang="en" dirty="0" err="1">
                <a:solidFill>
                  <a:schemeClr val="dk1"/>
                </a:solidFill>
              </a:rPr>
              <a:t>doi</a:t>
            </a:r>
            <a:r>
              <a:rPr lang="en" dirty="0">
                <a:solidFill>
                  <a:schemeClr val="dk1"/>
                </a:solidFill>
              </a:rPr>
              <a:t>: 10.1016/j.annemergmed.2017.10.019. </a:t>
            </a:r>
            <a:r>
              <a:rPr lang="en" dirty="0" err="1">
                <a:solidFill>
                  <a:schemeClr val="dk1"/>
                </a:solidFill>
              </a:rPr>
              <a:t>Epub</a:t>
            </a:r>
            <a:r>
              <a:rPr lang="en" dirty="0">
                <a:solidFill>
                  <a:schemeClr val="dk1"/>
                </a:solidFill>
              </a:rPr>
              <a:t> 2017 Dec 13. PMID: 29248332.</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Achilles SL, Reeves MF; Society of Family Planning. Prevention of infection after induced abortion: release date October 2010: SFP guideline 20102. Contraception. 2011 Apr;83(4):295-309. </a:t>
            </a:r>
            <a:r>
              <a:rPr lang="en" dirty="0" err="1">
                <a:solidFill>
                  <a:schemeClr val="dk1"/>
                </a:solidFill>
              </a:rPr>
              <a:t>doi</a:t>
            </a:r>
            <a:r>
              <a:rPr lang="en" dirty="0">
                <a:solidFill>
                  <a:schemeClr val="dk1"/>
                </a:solidFill>
              </a:rPr>
              <a:t>: 10.1016/j.contraception.2010.11.006. </a:t>
            </a:r>
            <a:r>
              <a:rPr lang="en" dirty="0" err="1">
                <a:solidFill>
                  <a:schemeClr val="dk1"/>
                </a:solidFill>
              </a:rPr>
              <a:t>Epub</a:t>
            </a:r>
            <a:r>
              <a:rPr lang="en" dirty="0">
                <a:solidFill>
                  <a:schemeClr val="dk1"/>
                </a:solidFill>
              </a:rPr>
              <a:t> 2011 Feb 12. PMID: 21397086.</a:t>
            </a:r>
            <a:endParaRPr dirty="0">
              <a:solidFill>
                <a:schemeClr val="dk1"/>
              </a:solidFill>
            </a:endParaRPr>
          </a:p>
          <a:p>
            <a:pPr marL="0" lvl="0" indent="0" algn="l" rtl="0">
              <a:spcBef>
                <a:spcPts val="0"/>
              </a:spcBef>
              <a:spcAft>
                <a:spcPts val="0"/>
              </a:spcAft>
              <a:buNone/>
            </a:pPr>
            <a:endParaRPr sz="1000" dirty="0">
              <a:solidFill>
                <a:srgbClr val="212121"/>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dirty="0">
                <a:solidFill>
                  <a:srgbClr val="FF0000"/>
                </a:solidFill>
              </a:rPr>
              <a:t>.</a:t>
            </a:r>
            <a:endParaRPr sz="1000" dirty="0">
              <a:solidFill>
                <a:srgbClr val="212121"/>
              </a:solidFill>
              <a:highlight>
                <a:srgbClr val="FFFFFF"/>
              </a:highlight>
              <a:latin typeface="Roboto"/>
              <a:ea typeface="Roboto"/>
              <a:cs typeface="Roboto"/>
              <a:sym typeface="Robo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1053ac7ba9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1053ac7ba9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Let’s start with a patient case.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 young woman presents to a rural ED with complaints of heavy vaginal bleeding and cramping with a reported LMP 7 weeks ago. The patient did have a recent ultrasound confirming a single intrauterine pregnancy. She has now passed large clots and is soaking through 3 large pads in 3 hours. She started to feel lightheaded so she came to the emergency department. Her vital signs are as shown. As the emergency physician, you ask the nurse to place and IV and begin fluid resuscitation.</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What is the most likely diagnosis?</a:t>
            </a:r>
            <a:endParaRPr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dirty="0">
                <a:solidFill>
                  <a:schemeClr val="dk1"/>
                </a:solidFill>
              </a:rPr>
              <a:t>We might be thinking of peri-gestational sac bleed, or most likely, early pregnancy loss.</a:t>
            </a:r>
            <a:endParaRPr dirty="0">
              <a:solidFill>
                <a:schemeClr val="dk1"/>
              </a:solidFill>
            </a:endParaRPr>
          </a:p>
          <a:p>
            <a:pPr marL="0" lvl="0" indent="0" algn="l" rtl="0">
              <a:spcBef>
                <a:spcPts val="0"/>
              </a:spcBef>
              <a:spcAft>
                <a:spcPts val="0"/>
              </a:spcAft>
              <a:buNone/>
            </a:pPr>
            <a:endParaRPr dirty="0">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3918a62e2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23918a62e2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Any clarifying questions?</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078598c2a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078598c2a9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dirty="0">
              <a:solidFill>
                <a:srgbClr val="212121"/>
              </a:solidFill>
              <a:highlight>
                <a:srgbClr val="FFFFFF"/>
              </a:highlight>
              <a:latin typeface="Roboto"/>
              <a:ea typeface="Roboto"/>
              <a:cs typeface="Roboto"/>
              <a:sym typeface="Roboto"/>
            </a:endParaRPr>
          </a:p>
          <a:p>
            <a:pPr marL="0" lvl="0" indent="0" algn="l" rtl="0">
              <a:spcBef>
                <a:spcPts val="0"/>
              </a:spcBef>
              <a:spcAft>
                <a:spcPts val="0"/>
              </a:spcAft>
              <a:buNone/>
            </a:pPr>
            <a:r>
              <a:rPr lang="en" sz="1000" dirty="0">
                <a:solidFill>
                  <a:srgbClr val="212121"/>
                </a:solidFill>
                <a:highlight>
                  <a:srgbClr val="FFFFFF"/>
                </a:highlight>
                <a:latin typeface="Roboto"/>
                <a:ea typeface="Roboto"/>
                <a:cs typeface="Roboto"/>
                <a:sym typeface="Roboto"/>
              </a:rPr>
              <a:t>=</a:t>
            </a:r>
            <a:endParaRPr sz="1000" dirty="0">
              <a:solidFill>
                <a:srgbClr val="212121"/>
              </a:solidFill>
              <a:highlight>
                <a:srgbClr val="FFFFFF"/>
              </a:highlight>
              <a:latin typeface="Roboto"/>
              <a:ea typeface="Roboto"/>
              <a:cs typeface="Roboto"/>
              <a:sym typeface="Robo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fc0f24cf2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fc0f24cf2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What is EPL?</a:t>
            </a:r>
            <a:endParaRPr b="1" dirty="0">
              <a:solidFill>
                <a:schemeClr val="dk1"/>
              </a:solidFill>
            </a:endParaRPr>
          </a:p>
          <a:p>
            <a:pPr marL="0" lvl="0" indent="0" algn="l" rtl="0">
              <a:spcBef>
                <a:spcPts val="0"/>
              </a:spcBef>
              <a:spcAft>
                <a:spcPts val="0"/>
              </a:spcAft>
              <a:buNone/>
            </a:pPr>
            <a:r>
              <a:rPr lang="en" dirty="0">
                <a:solidFill>
                  <a:schemeClr val="dk1"/>
                </a:solidFill>
              </a:rPr>
              <a:t>For the purposes of this lecture, early pregnancy loss, which is synonymous with miscarriage or spontaneous abortion, is defined as a nonviable intrauterine pregnancy within the first 12 6/7 weeks of gestation.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endParaRPr sz="1000" dirty="0">
              <a:solidFill>
                <a:srgbClr val="212121"/>
              </a:solidFill>
              <a:highlight>
                <a:srgbClr val="FFFFFF"/>
              </a:highlight>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rgbClr val="212121"/>
              </a:solidFill>
              <a:highlight>
                <a:srgbClr val="FFFFFF"/>
              </a:highlight>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200" dirty="0">
              <a:solidFill>
                <a:srgbClr val="212121"/>
              </a:solidFill>
              <a:highlight>
                <a:srgbClr val="FFFFFF"/>
              </a:highlight>
              <a:latin typeface="Roboto"/>
              <a:ea typeface="Roboto"/>
              <a:cs typeface="Roboto"/>
              <a:sym typeface="Roboto"/>
            </a:endParaRPr>
          </a:p>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0b9c3b68f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0b9c3b68f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How do we as EM providers diagnose EPL?</a:t>
            </a:r>
            <a:endParaRPr dirty="0">
              <a:solidFill>
                <a:schemeClr val="dk1"/>
              </a:solidFill>
            </a:endParaRPr>
          </a:p>
          <a:p>
            <a:pPr marL="0" lvl="0" indent="0" algn="l" rtl="0">
              <a:spcBef>
                <a:spcPts val="0"/>
              </a:spcBef>
              <a:spcAft>
                <a:spcPts val="0"/>
              </a:spcAft>
              <a:buNone/>
            </a:pPr>
            <a:r>
              <a:rPr lang="en" dirty="0">
                <a:solidFill>
                  <a:schemeClr val="dk1"/>
                </a:solidFill>
              </a:rPr>
              <a:t>Oftentimes in the ED, we will use ultrasound to diagnose early pregnancy loss. Generally speaking, an empty gestational sac or gestational sac containing an embryo or fetus without fetal heart activity are considered diagnostic. While a detailed discussion on the use of ultrasound to diagnose EPL is outside the scope of this lecture, a more nuanced list of EPL diagnostic criteria from American College of Gynecology (ACOG) are listed in the table here.</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The 2018 American College of OB/GYN (ACOG) bulletin on early pregnancy loss lists the following US findings as diagnostic of EPL:</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 dirty="0">
                <a:solidFill>
                  <a:schemeClr val="dk1"/>
                </a:solidFill>
              </a:rPr>
              <a:t>Crown- rump length of 7 mm or greater AND without a heartbeat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 dirty="0">
                <a:solidFill>
                  <a:schemeClr val="dk1"/>
                </a:solidFill>
              </a:rPr>
              <a:t>Mean sac diameter of 25 mm or greater AND no embryo identified</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 dirty="0">
                <a:solidFill>
                  <a:schemeClr val="dk1"/>
                </a:solidFill>
              </a:rPr>
              <a:t>Absence of an embryo with a heartbeat 2 weeks or more after a scan that showed a gestational sac without a yolk sac</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 dirty="0">
                <a:solidFill>
                  <a:schemeClr val="dk1"/>
                </a:solidFill>
              </a:rPr>
              <a:t>Absence of an embryo with a heartbeat 11 days or more after a scan that showed a gestational sac with a yolk sac</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b="1"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Image by </a:t>
            </a:r>
            <a:r>
              <a:rPr lang="en" u="sng" dirty="0">
                <a:solidFill>
                  <a:schemeClr val="dk1"/>
                </a:solidFill>
                <a:hlinkClick r:id="rId3">
                  <a:extLst>
                    <a:ext uri="{A12FA001-AC4F-418D-AE19-62706E023703}">
                      <ahyp:hlinkClr xmlns:ahyp="http://schemas.microsoft.com/office/drawing/2018/hyperlinkcolor" val="tx"/>
                    </a:ext>
                  </a:extLst>
                </a:hlinkClick>
              </a:rPr>
              <a:t>Nevit Dilmen</a:t>
            </a:r>
            <a:r>
              <a:rPr lang="en" dirty="0">
                <a:solidFill>
                  <a:schemeClr val="dk1"/>
                </a:solidFill>
              </a:rPr>
              <a:t> , retrieved from: </a:t>
            </a:r>
            <a:r>
              <a:rPr lang="en" u="sng" dirty="0">
                <a:solidFill>
                  <a:schemeClr val="dk1"/>
                </a:solidFill>
                <a:hlinkClick r:id="rId4">
                  <a:extLst>
                    <a:ext uri="{A12FA001-AC4F-418D-AE19-62706E023703}">
                      <ahyp:hlinkClr xmlns:ahyp="http://schemas.microsoft.com/office/drawing/2018/hyperlinkcolor" val="tx"/>
                    </a:ext>
                  </a:extLst>
                </a:hlinkClick>
              </a:rPr>
              <a:t>https://commons.wikimedia.org/wiki/File:Ultrasound_Scan_ND_0121133835_1348470.png</a:t>
            </a:r>
            <a:r>
              <a:rPr lang="en" dirty="0">
                <a:solidFill>
                  <a:schemeClr val="dk1"/>
                </a:solidFill>
              </a:rPr>
              <a:t> on 12/2/21. Creative Commons License associated: https://</a:t>
            </a:r>
            <a:r>
              <a:rPr lang="en" dirty="0" err="1">
                <a:solidFill>
                  <a:schemeClr val="dk1"/>
                </a:solidFill>
              </a:rPr>
              <a:t>creativecommons.org</a:t>
            </a:r>
            <a:r>
              <a:rPr lang="en" dirty="0">
                <a:solidFill>
                  <a:schemeClr val="dk1"/>
                </a:solidFill>
              </a:rPr>
              <a:t>/licenses/by-</a:t>
            </a:r>
            <a:r>
              <a:rPr lang="en" dirty="0" err="1">
                <a:solidFill>
                  <a:schemeClr val="dk1"/>
                </a:solidFill>
              </a:rPr>
              <a:t>sa</a:t>
            </a:r>
            <a:r>
              <a:rPr lang="en" dirty="0">
                <a:solidFill>
                  <a:schemeClr val="dk1"/>
                </a:solidFill>
              </a:rPr>
              <a:t>/3.0/</a:t>
            </a:r>
            <a:r>
              <a:rPr lang="en" dirty="0" err="1">
                <a:solidFill>
                  <a:schemeClr val="dk1"/>
                </a:solidFill>
              </a:rPr>
              <a:t>deed.en</a:t>
            </a:r>
            <a:endParaRPr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10878c5127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10878c5127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Ultrasound is also useful in evaluating for other differential diagnoses of vaginal bleeding in first trimester pregnancy, like an ectopic pregnancy, by assessing for free intrapelvic or intra-abdominal fluid.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Image by </a:t>
            </a:r>
            <a:r>
              <a:rPr lang="en" dirty="0" err="1">
                <a:solidFill>
                  <a:schemeClr val="dk1"/>
                </a:solidFill>
              </a:rPr>
              <a:t>Rasha</a:t>
            </a:r>
            <a:r>
              <a:rPr lang="en" dirty="0">
                <a:solidFill>
                  <a:schemeClr val="dk1"/>
                </a:solidFill>
              </a:rPr>
              <a:t> </a:t>
            </a:r>
            <a:r>
              <a:rPr lang="en" dirty="0" err="1">
                <a:solidFill>
                  <a:schemeClr val="dk1"/>
                </a:solidFill>
              </a:rPr>
              <a:t>Buhumaid</a:t>
            </a:r>
            <a:r>
              <a:rPr lang="en" dirty="0">
                <a:solidFill>
                  <a:schemeClr val="dk1"/>
                </a:solidFill>
              </a:rPr>
              <a:t>, retrieved from: </a:t>
            </a:r>
            <a:r>
              <a:rPr lang="en" u="sng" dirty="0">
                <a:solidFill>
                  <a:schemeClr val="dk1"/>
                </a:solidFill>
                <a:hlinkClick r:id="rId3">
                  <a:extLst>
                    <a:ext uri="{A12FA001-AC4F-418D-AE19-62706E023703}">
                      <ahyp:hlinkClr xmlns:ahyp="http://schemas.microsoft.com/office/drawing/2018/hyperlinkcolor" val="tx"/>
                    </a:ext>
                  </a:extLst>
                </a:hlinkClick>
              </a:rPr>
              <a:t>https://www.flickr.com/photos/iem-student/41891388305</a:t>
            </a:r>
            <a:r>
              <a:rPr lang="en" dirty="0">
                <a:solidFill>
                  <a:schemeClr val="dk1"/>
                </a:solidFill>
              </a:rPr>
              <a:t> on 12/2/2. Creative Commons License associated: </a:t>
            </a:r>
            <a:r>
              <a:rPr lang="en" u="sng" dirty="0">
                <a:solidFill>
                  <a:schemeClr val="hlink"/>
                </a:solidFill>
                <a:hlinkClick r:id="rId4"/>
              </a:rPr>
              <a:t>https://creativecommons.org/licenses/by-nc-sa/2.0/</a:t>
            </a:r>
            <a:r>
              <a:rPr lang="en" dirty="0">
                <a:solidFill>
                  <a:schemeClr val="dk1"/>
                </a:solidFill>
              </a:rPr>
              <a:t>  Image was cropped to represent just one image of the original four. </a:t>
            </a:r>
            <a:endParaRPr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053ac7ba9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053ac7ba9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Different types of EPL</a:t>
            </a:r>
            <a:endParaRPr b="1" dirty="0">
              <a:solidFill>
                <a:schemeClr val="dk1"/>
              </a:solidFill>
            </a:endParaRPr>
          </a:p>
          <a:p>
            <a:pPr marL="0" lvl="0" indent="0" algn="l" rtl="0">
              <a:spcBef>
                <a:spcPts val="0"/>
              </a:spcBef>
              <a:spcAft>
                <a:spcPts val="0"/>
              </a:spcAft>
              <a:buNone/>
            </a:pPr>
            <a:r>
              <a:rPr lang="en" dirty="0">
                <a:solidFill>
                  <a:schemeClr val="dk1"/>
                </a:solidFill>
              </a:rPr>
              <a:t>While the clinical distinction is less crucial to us in the ED, early pregnancy loss can be further classified as missed, inevitable or incomplete miscarriage.</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 missed miscarriage is when a pregnancy has already failed, resulting in a nonviable embryo/fetus, but the tissue has not yet been passed from the uterus.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An inevitable miscarriage is when there is vaginal bleeding and abdominal cramping that is accompanied with cervical dilation or rupture of membranes, leading to the inevitable loss of the pregnancy.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r>
              <a:rPr lang="en" dirty="0">
                <a:solidFill>
                  <a:schemeClr val="dk1"/>
                </a:solidFill>
              </a:rPr>
              <a:t>An incomplete miscarriage is when the miscarriage process is ongoing and the products of conception have partially passed from the uterine cavity, are protruding from the external </a:t>
            </a:r>
            <a:r>
              <a:rPr lang="en" dirty="0" err="1">
                <a:solidFill>
                  <a:schemeClr val="dk1"/>
                </a:solidFill>
              </a:rPr>
              <a:t>os</a:t>
            </a:r>
            <a:r>
              <a:rPr lang="en" dirty="0">
                <a:solidFill>
                  <a:schemeClr val="dk1"/>
                </a:solidFill>
              </a:rPr>
              <a:t>, or are in the vagina.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1053ac7ba9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1053ac7ba9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dirty="0">
                <a:solidFill>
                  <a:schemeClr val="dk1"/>
                </a:solidFill>
              </a:rPr>
              <a:t>How common is EPL?</a:t>
            </a:r>
            <a:endParaRPr b="1"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Early Pregnancy loss is the most common complication of pregnancy and has been documented to occur in at least 15% of pregnancies.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We see patients with a chief complaint of vaginal bleeding in the first trimester very frequently in the emergency department. Because of this, emergency medicine providers are already comfortable with the general management – assessing hemodynamic stability, checking basic labs and blood type, possibly performing a pelvic exam, and ordering an ultrasound to evaluate pregnancy location if this has not already been done.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The large majority of patients who present with vaginal bleeding in the first trimester are rather stable, but complications and more severe cases can occur.</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Percentiles above are from ACOG</a:t>
            </a: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0b9c3b68f0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0b9c3b68f0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dirty="0">
                <a:solidFill>
                  <a:schemeClr val="dk1"/>
                </a:solidFill>
              </a:rPr>
              <a:t>What are some complications of EPL?</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One of the complications of first-trimester miscarriage is hemorrhage, which can be due to uterine atony, retained products of conception, or coagulopathy.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 second dangerous complication of early pregnancy loss is a septic miscarriage, usually caused by a missed miscarriage or endometritis with delayed early detection.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solidFill>
                <a:srgbClr val="0000FF"/>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092f2f323d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1092f2f323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How can we manage these emergent complications?</a:t>
            </a:r>
            <a:endParaRPr b="1" dirty="0">
              <a:solidFill>
                <a:schemeClr val="dk1"/>
              </a:solidFill>
            </a:endParaRPr>
          </a:p>
          <a:p>
            <a:pPr marL="0" lvl="0" indent="0" algn="l" rtl="0">
              <a:spcBef>
                <a:spcPts val="0"/>
              </a:spcBef>
              <a:spcAft>
                <a:spcPts val="0"/>
              </a:spcAft>
              <a:buNone/>
            </a:pPr>
            <a:r>
              <a:rPr lang="en" dirty="0">
                <a:solidFill>
                  <a:schemeClr val="dk1"/>
                </a:solidFill>
              </a:rPr>
              <a:t>Most EM training programs and practice standards would encourage close monitoring of the patient’s vitals, response to fluid resuscitation, and consultation to OB/GYN.</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Recognizing that data on this are limited, some emergency physicians may also attempt further stabilization with the initiation of oxytocin, TXA, methergine </a:t>
            </a:r>
            <a:r>
              <a:rPr lang="en" i="1" dirty="0">
                <a:solidFill>
                  <a:schemeClr val="dk1"/>
                </a:solidFill>
              </a:rPr>
              <a:t>(contraindicated in HTN, though not relevant here)</a:t>
            </a:r>
            <a:r>
              <a:rPr lang="en" dirty="0">
                <a:solidFill>
                  <a:schemeClr val="dk1"/>
                </a:solidFill>
              </a:rPr>
              <a:t>, </a:t>
            </a:r>
            <a:r>
              <a:rPr lang="en" dirty="0" err="1">
                <a:solidFill>
                  <a:schemeClr val="dk1"/>
                </a:solidFill>
              </a:rPr>
              <a:t>hemabate</a:t>
            </a:r>
            <a:r>
              <a:rPr lang="en" dirty="0">
                <a:solidFill>
                  <a:schemeClr val="dk1"/>
                </a:solidFill>
              </a:rPr>
              <a:t> </a:t>
            </a:r>
            <a:r>
              <a:rPr lang="en" i="1" dirty="0">
                <a:solidFill>
                  <a:schemeClr val="dk1"/>
                </a:solidFill>
              </a:rPr>
              <a:t>(contraindicated in asthma)</a:t>
            </a:r>
            <a:r>
              <a:rPr lang="en" dirty="0">
                <a:solidFill>
                  <a:schemeClr val="dk1"/>
                </a:solidFill>
              </a:rPr>
              <a:t>, and misoprostol. Blood transfusion and pressors could also be employed. </a:t>
            </a:r>
            <a:endParaRPr dirty="0">
              <a:solidFill>
                <a:schemeClr val="dk1"/>
              </a:solidFill>
            </a:endParaRPr>
          </a:p>
          <a:p>
            <a:pPr marL="0" lvl="0" indent="0" algn="l" rtl="0">
              <a:spcBef>
                <a:spcPts val="0"/>
              </a:spcBef>
              <a:spcAft>
                <a:spcPts val="0"/>
              </a:spcAft>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Clr>
                <a:schemeClr val="dk1"/>
              </a:buClr>
              <a:buSzPts val="1100"/>
              <a:buFont typeface="Arial"/>
              <a:buNone/>
            </a:pPr>
            <a:endParaRPr dirty="0">
              <a:solidFill>
                <a:srgbClr val="0000FF"/>
              </a:solidFill>
            </a:endParaRPr>
          </a:p>
          <a:p>
            <a:pPr marL="0" lvl="0" indent="0" algn="l" rtl="0">
              <a:spcBef>
                <a:spcPts val="0"/>
              </a:spcBef>
              <a:spcAft>
                <a:spcPts val="0"/>
              </a:spcAft>
              <a:buNone/>
            </a:pPr>
            <a:endParaRPr dirty="0">
              <a:solidFill>
                <a:srgbClr val="0000FF"/>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rgbClr val="D4E5F5"/>
            </a:gs>
            <a:gs pos="80000">
              <a:srgbClr val="A2C5E5"/>
            </a:gs>
            <a:gs pos="100000">
              <a:srgbClr val="70A4D5"/>
            </a:gs>
          </a:gsLst>
          <a:lin ang="5400012"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r2QRkG3PRXA"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744575"/>
            <a:ext cx="8520600" cy="2397300"/>
          </a:xfrm>
          <a:prstGeom prst="rect">
            <a:avLst/>
          </a:prstGeom>
        </p:spPr>
        <p:txBody>
          <a:bodyPr spcFirstLastPara="1" wrap="square" lIns="91425" tIns="91425" rIns="91425" bIns="91425" anchor="b" anchorCtr="0">
            <a:normAutofit/>
          </a:bodyPr>
          <a:lstStyle/>
          <a:p>
            <a:pPr marL="0" lvl="0" indent="0" algn="ctr" rtl="0">
              <a:lnSpc>
                <a:spcPct val="115000"/>
              </a:lnSpc>
              <a:spcBef>
                <a:spcPts val="0"/>
              </a:spcBef>
              <a:spcAft>
                <a:spcPts val="0"/>
              </a:spcAft>
              <a:buNone/>
            </a:pPr>
            <a:r>
              <a:rPr lang="en"/>
              <a:t>Manual Uterine Aspiration in the Emergency Department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39"/>
        <p:cNvGrpSpPr/>
        <p:nvPr/>
      </p:nvGrpSpPr>
      <p:grpSpPr>
        <a:xfrm>
          <a:off x="0" y="0"/>
          <a:ext cx="0" cy="0"/>
          <a:chOff x="0" y="0"/>
          <a:chExt cx="0" cy="0"/>
        </a:xfrm>
      </p:grpSpPr>
      <p:sp>
        <p:nvSpPr>
          <p:cNvPr id="140" name="Google Shape;140;p22"/>
          <p:cNvSpPr txBox="1">
            <a:spLocks noGrp="1"/>
          </p:cNvSpPr>
          <p:nvPr>
            <p:ph type="body" idx="1"/>
          </p:nvPr>
        </p:nvSpPr>
        <p:spPr>
          <a:xfrm>
            <a:off x="516900" y="805788"/>
            <a:ext cx="3325500" cy="3531900"/>
          </a:xfrm>
          <a:prstGeom prst="rect">
            <a:avLst/>
          </a:prstGeom>
        </p:spPr>
        <p:txBody>
          <a:bodyPr spcFirstLastPara="1" wrap="square" lIns="91425" tIns="91425" rIns="91425" bIns="91425" anchor="t" anchorCtr="0">
            <a:normAutofit fontScale="25000" lnSpcReduction="20000"/>
          </a:bodyPr>
          <a:lstStyle/>
          <a:p>
            <a:pPr marL="0" lvl="0" indent="0" algn="ctr" rtl="0">
              <a:spcBef>
                <a:spcPts val="0"/>
              </a:spcBef>
              <a:spcAft>
                <a:spcPts val="0"/>
              </a:spcAft>
              <a:buNone/>
            </a:pPr>
            <a:r>
              <a:rPr lang="en" sz="12800">
                <a:solidFill>
                  <a:schemeClr val="dk1"/>
                </a:solidFill>
              </a:rPr>
              <a:t>Repeat</a:t>
            </a:r>
            <a:r>
              <a:rPr lang="en" sz="12000">
                <a:solidFill>
                  <a:schemeClr val="dk1"/>
                </a:solidFill>
              </a:rPr>
              <a:t> VS:</a:t>
            </a:r>
            <a:endParaRPr sz="12000">
              <a:solidFill>
                <a:schemeClr val="dk1"/>
              </a:solidFill>
            </a:endParaRPr>
          </a:p>
          <a:p>
            <a:pPr marL="0" lvl="0" indent="0" algn="ctr" rtl="0">
              <a:spcBef>
                <a:spcPts val="1200"/>
              </a:spcBef>
              <a:spcAft>
                <a:spcPts val="0"/>
              </a:spcAft>
              <a:buNone/>
            </a:pPr>
            <a:endParaRPr sz="6000">
              <a:solidFill>
                <a:schemeClr val="dk1"/>
              </a:solidFill>
            </a:endParaRPr>
          </a:p>
          <a:p>
            <a:pPr marL="0" lvl="0" indent="0" algn="ctr" rtl="0">
              <a:spcBef>
                <a:spcPts val="1200"/>
              </a:spcBef>
              <a:spcAft>
                <a:spcPts val="0"/>
              </a:spcAft>
              <a:buNone/>
            </a:pPr>
            <a:r>
              <a:rPr lang="en" sz="12000" b="1">
                <a:solidFill>
                  <a:schemeClr val="dk1"/>
                </a:solidFill>
              </a:rPr>
              <a:t>HR: 140 </a:t>
            </a:r>
            <a:endParaRPr sz="12000" b="1">
              <a:solidFill>
                <a:schemeClr val="dk1"/>
              </a:solidFill>
            </a:endParaRPr>
          </a:p>
          <a:p>
            <a:pPr marL="0" lvl="0" indent="0" algn="ctr" rtl="0">
              <a:spcBef>
                <a:spcPts val="1200"/>
              </a:spcBef>
              <a:spcAft>
                <a:spcPts val="0"/>
              </a:spcAft>
              <a:buNone/>
            </a:pPr>
            <a:r>
              <a:rPr lang="en" sz="12000" b="1">
                <a:solidFill>
                  <a:schemeClr val="dk1"/>
                </a:solidFill>
              </a:rPr>
              <a:t>BP: 84/60</a:t>
            </a:r>
            <a:r>
              <a:rPr lang="en" sz="12000">
                <a:solidFill>
                  <a:schemeClr val="dk1"/>
                </a:solidFill>
              </a:rPr>
              <a:t> </a:t>
            </a:r>
            <a:endParaRPr sz="12000">
              <a:solidFill>
                <a:schemeClr val="dk1"/>
              </a:solidFill>
            </a:endParaRPr>
          </a:p>
          <a:p>
            <a:pPr marL="0" lvl="0" indent="0" algn="ctr" rtl="0">
              <a:spcBef>
                <a:spcPts val="1200"/>
              </a:spcBef>
              <a:spcAft>
                <a:spcPts val="0"/>
              </a:spcAft>
              <a:buNone/>
            </a:pPr>
            <a:r>
              <a:rPr lang="en" sz="12000">
                <a:solidFill>
                  <a:schemeClr val="dk1"/>
                </a:solidFill>
              </a:rPr>
              <a:t>RR: 28</a:t>
            </a:r>
            <a:endParaRPr sz="12000">
              <a:solidFill>
                <a:schemeClr val="dk1"/>
              </a:solidFill>
            </a:endParaRPr>
          </a:p>
          <a:p>
            <a:pPr marL="0" lvl="0" indent="0" algn="ctr" rtl="0">
              <a:spcBef>
                <a:spcPts val="1200"/>
              </a:spcBef>
              <a:spcAft>
                <a:spcPts val="0"/>
              </a:spcAft>
              <a:buNone/>
            </a:pPr>
            <a:r>
              <a:rPr lang="en" sz="12000">
                <a:solidFill>
                  <a:schemeClr val="dk1"/>
                </a:solidFill>
              </a:rPr>
              <a:t>O2: 98%</a:t>
            </a:r>
            <a:endParaRPr sz="12000">
              <a:solidFill>
                <a:schemeClr val="dk1"/>
              </a:solidFill>
            </a:endParaRPr>
          </a:p>
          <a:p>
            <a:pPr marL="0" lvl="0" indent="0" algn="ctr" rtl="0">
              <a:spcBef>
                <a:spcPts val="1200"/>
              </a:spcBef>
              <a:spcAft>
                <a:spcPts val="0"/>
              </a:spcAft>
              <a:buNone/>
            </a:pPr>
            <a:r>
              <a:rPr lang="en" sz="12000">
                <a:solidFill>
                  <a:schemeClr val="dk1"/>
                </a:solidFill>
              </a:rPr>
              <a:t>T: 37F</a:t>
            </a:r>
            <a:endParaRPr sz="12000">
              <a:solidFill>
                <a:schemeClr val="dk1"/>
              </a:solidFill>
            </a:endParaRPr>
          </a:p>
          <a:p>
            <a:pPr marL="0" lvl="0" indent="0" algn="ctr" rtl="0">
              <a:spcBef>
                <a:spcPts val="1200"/>
              </a:spcBef>
              <a:spcAft>
                <a:spcPts val="0"/>
              </a:spcAft>
              <a:buNone/>
            </a:pPr>
            <a:endParaRPr sz="6400">
              <a:solidFill>
                <a:schemeClr val="dk1"/>
              </a:solidFill>
            </a:endParaRPr>
          </a:p>
          <a:p>
            <a:pPr marL="0" lvl="0" indent="0" algn="l" rtl="0">
              <a:spcBef>
                <a:spcPts val="1200"/>
              </a:spcBef>
              <a:spcAft>
                <a:spcPts val="1200"/>
              </a:spcAft>
              <a:buNone/>
            </a:pPr>
            <a:endParaRPr sz="6400">
              <a:solidFill>
                <a:schemeClr val="dk1"/>
              </a:solidFill>
            </a:endParaRPr>
          </a:p>
        </p:txBody>
      </p:sp>
      <p:sp>
        <p:nvSpPr>
          <p:cNvPr id="141" name="Google Shape;141;p22"/>
          <p:cNvSpPr txBox="1">
            <a:spLocks noGrp="1"/>
          </p:cNvSpPr>
          <p:nvPr>
            <p:ph type="body" idx="1"/>
          </p:nvPr>
        </p:nvSpPr>
        <p:spPr>
          <a:xfrm>
            <a:off x="4754575" y="1017725"/>
            <a:ext cx="3325500" cy="3531900"/>
          </a:xfrm>
          <a:prstGeom prst="rect">
            <a:avLst/>
          </a:prstGeom>
        </p:spPr>
        <p:txBody>
          <a:bodyPr spcFirstLastPara="1" wrap="square" lIns="91425" tIns="91425" rIns="91425" bIns="91425" anchor="t" anchorCtr="0">
            <a:normAutofit/>
          </a:bodyPr>
          <a:lstStyle/>
          <a:p>
            <a:pPr marL="0" lvl="0" indent="0" algn="l" rtl="0">
              <a:lnSpc>
                <a:spcPct val="150000"/>
              </a:lnSpc>
              <a:spcBef>
                <a:spcPts val="0"/>
              </a:spcBef>
              <a:spcAft>
                <a:spcPts val="0"/>
              </a:spcAft>
              <a:buNone/>
            </a:pPr>
            <a:endParaRPr sz="7200"/>
          </a:p>
          <a:p>
            <a:pPr marL="0" lvl="0" indent="0" algn="l" rtl="0">
              <a:spcBef>
                <a:spcPts val="1200"/>
              </a:spcBef>
              <a:spcAft>
                <a:spcPts val="0"/>
              </a:spcAft>
              <a:buNone/>
            </a:pPr>
            <a:endParaRPr sz="6400"/>
          </a:p>
          <a:p>
            <a:pPr marL="0" lvl="0" indent="0" algn="l" rtl="0">
              <a:spcBef>
                <a:spcPts val="1200"/>
              </a:spcBef>
              <a:spcAft>
                <a:spcPts val="1200"/>
              </a:spcAft>
              <a:buNone/>
            </a:pPr>
            <a:endParaRPr sz="6400"/>
          </a:p>
        </p:txBody>
      </p:sp>
      <p:sp>
        <p:nvSpPr>
          <p:cNvPr id="142" name="Google Shape;142;p22"/>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Patient Case (Continued)</a:t>
            </a:r>
            <a:endParaRPr sz="2400" b="1" dirty="0"/>
          </a:p>
        </p:txBody>
      </p:sp>
      <p:pic>
        <p:nvPicPr>
          <p:cNvPr id="143" name="Google Shape;143;p22"/>
          <p:cNvPicPr preferRelativeResize="0"/>
          <p:nvPr/>
        </p:nvPicPr>
        <p:blipFill>
          <a:blip r:embed="rId3">
            <a:alphaModFix/>
          </a:blip>
          <a:stretch>
            <a:fillRect/>
          </a:stretch>
        </p:blipFill>
        <p:spPr>
          <a:xfrm>
            <a:off x="4073075" y="908350"/>
            <a:ext cx="3750651" cy="37506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47"/>
        <p:cNvGrpSpPr/>
        <p:nvPr/>
      </p:nvGrpSpPr>
      <p:grpSpPr>
        <a:xfrm>
          <a:off x="0" y="0"/>
          <a:ext cx="0" cy="0"/>
          <a:chOff x="0" y="0"/>
          <a:chExt cx="0" cy="0"/>
        </a:xfrm>
      </p:grpSpPr>
      <p:sp>
        <p:nvSpPr>
          <p:cNvPr id="148" name="Google Shape;148;p23"/>
          <p:cNvSpPr/>
          <p:nvPr/>
        </p:nvSpPr>
        <p:spPr>
          <a:xfrm>
            <a:off x="538500" y="499225"/>
            <a:ext cx="8293800" cy="692100"/>
          </a:xfrm>
          <a:prstGeom prst="rect">
            <a:avLst/>
          </a:prstGeom>
          <a:noFill/>
          <a:ln w="38100" cap="flat" cmpd="sng">
            <a:solidFill>
              <a:srgbClr val="351C7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351C75"/>
              </a:solidFill>
            </a:endParaRPr>
          </a:p>
        </p:txBody>
      </p:sp>
      <p:sp>
        <p:nvSpPr>
          <p:cNvPr id="149" name="Google Shape;149;p23"/>
          <p:cNvSpPr/>
          <p:nvPr/>
        </p:nvSpPr>
        <p:spPr>
          <a:xfrm>
            <a:off x="1166400" y="3818950"/>
            <a:ext cx="7038000" cy="1112700"/>
          </a:xfrm>
          <a:prstGeom prst="rect">
            <a:avLst/>
          </a:prstGeom>
          <a:noFill/>
          <a:ln w="38100"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3"/>
          <p:cNvSpPr txBox="1">
            <a:spLocks noGrp="1"/>
          </p:cNvSpPr>
          <p:nvPr>
            <p:ph type="title"/>
          </p:nvPr>
        </p:nvSpPr>
        <p:spPr>
          <a:xfrm>
            <a:off x="-1" y="0"/>
            <a:ext cx="7113319"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Management of Emergent Complications</a:t>
            </a:r>
            <a:endParaRPr sz="2400" b="1" dirty="0"/>
          </a:p>
        </p:txBody>
      </p:sp>
      <p:sp>
        <p:nvSpPr>
          <p:cNvPr id="151" name="Google Shape;151;p23"/>
          <p:cNvSpPr txBox="1">
            <a:spLocks noGrp="1"/>
          </p:cNvSpPr>
          <p:nvPr>
            <p:ph type="body" idx="1"/>
          </p:nvPr>
        </p:nvSpPr>
        <p:spPr>
          <a:xfrm>
            <a:off x="6186650" y="636725"/>
            <a:ext cx="2902200" cy="620700"/>
          </a:xfrm>
          <a:prstGeom prst="rect">
            <a:avLst/>
          </a:prstGeom>
        </p:spPr>
        <p:txBody>
          <a:bodyPr spcFirstLastPara="1" wrap="square" lIns="91425" tIns="91425" rIns="91425" bIns="91425" anchor="t" anchorCtr="0">
            <a:normAutofit fontScale="92500" lnSpcReduction="10000"/>
          </a:bodyPr>
          <a:lstStyle/>
          <a:p>
            <a:pPr marL="0" lvl="0" indent="0" algn="ctr" rtl="0">
              <a:spcBef>
                <a:spcPts val="0"/>
              </a:spcBef>
              <a:spcAft>
                <a:spcPts val="1200"/>
              </a:spcAft>
              <a:buNone/>
            </a:pPr>
            <a:r>
              <a:rPr lang="en" b="1">
                <a:solidFill>
                  <a:schemeClr val="dk1"/>
                </a:solidFill>
              </a:rPr>
              <a:t>Missed</a:t>
            </a:r>
            <a:r>
              <a:rPr lang="en">
                <a:solidFill>
                  <a:schemeClr val="dk1"/>
                </a:solidFill>
              </a:rPr>
              <a:t> miscarriage</a:t>
            </a:r>
            <a:endParaRPr sz="1500">
              <a:solidFill>
                <a:schemeClr val="dk1"/>
              </a:solidFill>
            </a:endParaRPr>
          </a:p>
        </p:txBody>
      </p:sp>
      <p:sp>
        <p:nvSpPr>
          <p:cNvPr id="152" name="Google Shape;152;p23"/>
          <p:cNvSpPr txBox="1"/>
          <p:nvPr/>
        </p:nvSpPr>
        <p:spPr>
          <a:xfrm>
            <a:off x="3398150" y="614425"/>
            <a:ext cx="27885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Inevitable </a:t>
            </a:r>
            <a:r>
              <a:rPr lang="en" sz="1800">
                <a:solidFill>
                  <a:schemeClr val="dk1"/>
                </a:solidFill>
              </a:rPr>
              <a:t>miscarriage</a:t>
            </a:r>
            <a:endParaRPr sz="1100">
              <a:solidFill>
                <a:schemeClr val="dk1"/>
              </a:solidFill>
            </a:endParaRPr>
          </a:p>
        </p:txBody>
      </p:sp>
      <p:sp>
        <p:nvSpPr>
          <p:cNvPr id="153" name="Google Shape;153;p23"/>
          <p:cNvSpPr txBox="1"/>
          <p:nvPr/>
        </p:nvSpPr>
        <p:spPr>
          <a:xfrm>
            <a:off x="268525" y="614425"/>
            <a:ext cx="3274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Incomplete </a:t>
            </a:r>
            <a:r>
              <a:rPr lang="en" sz="1800">
                <a:solidFill>
                  <a:schemeClr val="dk1"/>
                </a:solidFill>
              </a:rPr>
              <a:t>miscarriage</a:t>
            </a:r>
            <a:endParaRPr sz="1100">
              <a:solidFill>
                <a:schemeClr val="dk1"/>
              </a:solidFill>
            </a:endParaRPr>
          </a:p>
        </p:txBody>
      </p:sp>
      <p:sp>
        <p:nvSpPr>
          <p:cNvPr id="154" name="Google Shape;154;p23"/>
          <p:cNvSpPr txBox="1"/>
          <p:nvPr/>
        </p:nvSpPr>
        <p:spPr>
          <a:xfrm>
            <a:off x="5601100" y="4092725"/>
            <a:ext cx="2441100" cy="507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100" b="1">
                <a:solidFill>
                  <a:schemeClr val="dk1"/>
                </a:solidFill>
              </a:rPr>
              <a:t>OB/GYN Consult</a:t>
            </a:r>
            <a:endParaRPr sz="2100" b="1">
              <a:solidFill>
                <a:schemeClr val="dk1"/>
              </a:solidFill>
            </a:endParaRPr>
          </a:p>
        </p:txBody>
      </p:sp>
      <p:sp>
        <p:nvSpPr>
          <p:cNvPr id="155" name="Google Shape;155;p23"/>
          <p:cNvSpPr/>
          <p:nvPr/>
        </p:nvSpPr>
        <p:spPr>
          <a:xfrm>
            <a:off x="2163300" y="1336082"/>
            <a:ext cx="4817400" cy="692100"/>
          </a:xfrm>
          <a:prstGeom prst="downArrowCallout">
            <a:avLst>
              <a:gd name="adj1" fmla="val 25000"/>
              <a:gd name="adj2" fmla="val 25000"/>
              <a:gd name="adj3" fmla="val 25000"/>
              <a:gd name="adj4" fmla="val 64977"/>
            </a:avLst>
          </a:prstGeom>
          <a:solidFill>
            <a:srgbClr val="EAD1DC"/>
          </a:solidFill>
          <a:ln w="28575" cap="flat" cmpd="sng">
            <a:solidFill>
              <a:srgbClr val="D5A6B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Complications</a:t>
            </a:r>
            <a:endParaRPr sz="2300" b="1"/>
          </a:p>
        </p:txBody>
      </p:sp>
      <p:sp>
        <p:nvSpPr>
          <p:cNvPr id="156" name="Google Shape;156;p23"/>
          <p:cNvSpPr/>
          <p:nvPr/>
        </p:nvSpPr>
        <p:spPr>
          <a:xfrm>
            <a:off x="2163300" y="3020732"/>
            <a:ext cx="4817400" cy="692100"/>
          </a:xfrm>
          <a:prstGeom prst="downArrowCallout">
            <a:avLst>
              <a:gd name="adj1" fmla="val 25000"/>
              <a:gd name="adj2" fmla="val 25000"/>
              <a:gd name="adj3" fmla="val 25000"/>
              <a:gd name="adj4" fmla="val 64977"/>
            </a:avLst>
          </a:prstGeom>
          <a:solidFill>
            <a:srgbClr val="D0E0E3"/>
          </a:solidFill>
          <a:ln w="28575" cap="flat" cmpd="sng">
            <a:solidFill>
              <a:srgbClr val="76A5A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Management</a:t>
            </a:r>
            <a:endParaRPr sz="2300" b="1"/>
          </a:p>
        </p:txBody>
      </p:sp>
      <p:sp>
        <p:nvSpPr>
          <p:cNvPr id="157" name="Google Shape;157;p23"/>
          <p:cNvSpPr txBox="1"/>
          <p:nvPr/>
        </p:nvSpPr>
        <p:spPr>
          <a:xfrm>
            <a:off x="1277000" y="3846425"/>
            <a:ext cx="2952600" cy="1031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100" b="1">
                <a:solidFill>
                  <a:schemeClr val="dk1"/>
                </a:solidFill>
              </a:rPr>
              <a:t>Medications</a:t>
            </a:r>
            <a:endParaRPr sz="2100" b="1">
              <a:solidFill>
                <a:schemeClr val="dk1"/>
              </a:solidFill>
            </a:endParaRPr>
          </a:p>
          <a:p>
            <a:pPr marL="0" lvl="0" indent="0" algn="ctr" rtl="0">
              <a:spcBef>
                <a:spcPts val="0"/>
              </a:spcBef>
              <a:spcAft>
                <a:spcPts val="0"/>
              </a:spcAft>
              <a:buNone/>
            </a:pPr>
            <a:r>
              <a:rPr lang="en" sz="1700">
                <a:solidFill>
                  <a:schemeClr val="dk1"/>
                </a:solidFill>
              </a:rPr>
              <a:t>(TXA, oxytocin, methergine, hemabate, misoprostol)</a:t>
            </a:r>
            <a:endParaRPr sz="1700">
              <a:solidFill>
                <a:schemeClr val="dk1"/>
              </a:solidFill>
            </a:endParaRPr>
          </a:p>
        </p:txBody>
      </p:sp>
      <p:sp>
        <p:nvSpPr>
          <p:cNvPr id="158" name="Google Shape;158;p23"/>
          <p:cNvSpPr/>
          <p:nvPr/>
        </p:nvSpPr>
        <p:spPr>
          <a:xfrm>
            <a:off x="4593900" y="4064950"/>
            <a:ext cx="642900" cy="620700"/>
          </a:xfrm>
          <a:prstGeom prst="mathPlus">
            <a:avLst>
              <a:gd name="adj1" fmla="val 2352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3"/>
          <p:cNvSpPr/>
          <p:nvPr/>
        </p:nvSpPr>
        <p:spPr>
          <a:xfrm>
            <a:off x="4727350" y="3199000"/>
            <a:ext cx="4264200" cy="2165700"/>
          </a:xfrm>
          <a:prstGeom prst="mathMultiply">
            <a:avLst>
              <a:gd name="adj1" fmla="val 23520"/>
            </a:avLst>
          </a:prstGeom>
          <a:solidFill>
            <a:srgbClr val="990000"/>
          </a:solidFill>
          <a:ln w="2857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3"/>
          <p:cNvSpPr txBox="1"/>
          <p:nvPr/>
        </p:nvSpPr>
        <p:spPr>
          <a:xfrm>
            <a:off x="6122350" y="3972775"/>
            <a:ext cx="15615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solidFill>
                  <a:schemeClr val="lt1"/>
                </a:solidFill>
              </a:rPr>
              <a:t>OB/GYN </a:t>
            </a:r>
            <a:endParaRPr sz="1600" b="1">
              <a:solidFill>
                <a:schemeClr val="lt1"/>
              </a:solidFill>
            </a:endParaRPr>
          </a:p>
          <a:p>
            <a:pPr marL="0" lvl="0" indent="0" algn="ctr" rtl="0">
              <a:spcBef>
                <a:spcPts val="0"/>
              </a:spcBef>
              <a:spcAft>
                <a:spcPts val="0"/>
              </a:spcAft>
              <a:buNone/>
            </a:pPr>
            <a:r>
              <a:rPr lang="en" sz="1600" b="1">
                <a:solidFill>
                  <a:schemeClr val="lt1"/>
                </a:solidFill>
              </a:rPr>
              <a:t>not available!</a:t>
            </a:r>
            <a:endParaRPr sz="1600" b="1">
              <a:solidFill>
                <a:schemeClr val="lt1"/>
              </a:solidFill>
            </a:endParaRPr>
          </a:p>
        </p:txBody>
      </p:sp>
      <p:grpSp>
        <p:nvGrpSpPr>
          <p:cNvPr id="161" name="Google Shape;161;p23"/>
          <p:cNvGrpSpPr/>
          <p:nvPr/>
        </p:nvGrpSpPr>
        <p:grpSpPr>
          <a:xfrm>
            <a:off x="1747000" y="2106825"/>
            <a:ext cx="5740800" cy="692100"/>
            <a:chOff x="1747000" y="2106825"/>
            <a:chExt cx="5740800" cy="692100"/>
          </a:xfrm>
        </p:grpSpPr>
        <p:sp>
          <p:nvSpPr>
            <p:cNvPr id="162" name="Google Shape;162;p23"/>
            <p:cNvSpPr/>
            <p:nvPr/>
          </p:nvSpPr>
          <p:spPr>
            <a:xfrm>
              <a:off x="1747000" y="2106825"/>
              <a:ext cx="5740800" cy="692100"/>
            </a:xfrm>
            <a:prstGeom prst="rect">
              <a:avLst/>
            </a:prstGeom>
            <a:noFill/>
            <a:ln w="38100" cap="flat" cmpd="sng">
              <a:solidFill>
                <a:srgbClr val="99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163" name="Google Shape;163;p23"/>
            <p:cNvSpPr txBox="1"/>
            <p:nvPr/>
          </p:nvSpPr>
          <p:spPr>
            <a:xfrm>
              <a:off x="2010425" y="2176272"/>
              <a:ext cx="2121300" cy="554100"/>
            </a:xfrm>
            <a:prstGeom prst="rect">
              <a:avLst/>
            </a:prstGeom>
            <a:noFill/>
            <a:ln>
              <a:noFill/>
            </a:ln>
          </p:spPr>
          <p:txBody>
            <a:bodyPr spcFirstLastPara="1" wrap="square" lIns="91425" tIns="0" rIns="91425" bIns="0" anchor="t" anchorCtr="0">
              <a:spAutoFit/>
            </a:bodyPr>
            <a:lstStyle/>
            <a:p>
              <a:pPr marL="0" lvl="0" indent="0" algn="ctr" rtl="0">
                <a:lnSpc>
                  <a:spcPct val="100000"/>
                </a:lnSpc>
                <a:spcBef>
                  <a:spcPts val="0"/>
                </a:spcBef>
                <a:spcAft>
                  <a:spcPts val="0"/>
                </a:spcAft>
                <a:buNone/>
              </a:pPr>
              <a:r>
                <a:rPr lang="en" sz="1800" b="1">
                  <a:solidFill>
                    <a:schemeClr val="dk1"/>
                  </a:solidFill>
                </a:rPr>
                <a:t>Hemorrhage</a:t>
              </a:r>
              <a:endParaRPr sz="1800" b="1">
                <a:solidFill>
                  <a:schemeClr val="dk1"/>
                </a:solidFill>
              </a:endParaRPr>
            </a:p>
            <a:p>
              <a:pPr marL="0" lvl="0" indent="0" algn="ctr" rtl="0">
                <a:lnSpc>
                  <a:spcPct val="100000"/>
                </a:lnSpc>
                <a:spcBef>
                  <a:spcPts val="0"/>
                </a:spcBef>
                <a:spcAft>
                  <a:spcPts val="0"/>
                </a:spcAft>
                <a:buNone/>
              </a:pPr>
              <a:r>
                <a:rPr lang="en" sz="1800">
                  <a:solidFill>
                    <a:schemeClr val="dk1"/>
                  </a:solidFill>
                </a:rPr>
                <a:t>(+/- coagulopathy)</a:t>
              </a:r>
              <a:endParaRPr sz="1800">
                <a:solidFill>
                  <a:schemeClr val="dk1"/>
                </a:solidFill>
              </a:endParaRPr>
            </a:p>
          </p:txBody>
        </p:sp>
        <p:sp>
          <p:nvSpPr>
            <p:cNvPr id="164" name="Google Shape;164;p23"/>
            <p:cNvSpPr txBox="1"/>
            <p:nvPr/>
          </p:nvSpPr>
          <p:spPr>
            <a:xfrm>
              <a:off x="5096400" y="2211925"/>
              <a:ext cx="2272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Septic </a:t>
              </a:r>
              <a:r>
                <a:rPr lang="en" sz="1800">
                  <a:solidFill>
                    <a:schemeClr val="dk1"/>
                  </a:solidFill>
                </a:rPr>
                <a:t>miscarriage</a:t>
              </a:r>
              <a:endParaRPr sz="1100">
                <a:solidFill>
                  <a:schemeClr val="dk1"/>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68"/>
        <p:cNvGrpSpPr/>
        <p:nvPr/>
      </p:nvGrpSpPr>
      <p:grpSpPr>
        <a:xfrm>
          <a:off x="0" y="0"/>
          <a:ext cx="0" cy="0"/>
          <a:chOff x="0" y="0"/>
          <a:chExt cx="0" cy="0"/>
        </a:xfrm>
      </p:grpSpPr>
      <p:sp>
        <p:nvSpPr>
          <p:cNvPr id="169" name="Google Shape;169;p24"/>
          <p:cNvSpPr/>
          <p:nvPr/>
        </p:nvSpPr>
        <p:spPr>
          <a:xfrm>
            <a:off x="538500" y="499225"/>
            <a:ext cx="8293800" cy="692100"/>
          </a:xfrm>
          <a:prstGeom prst="rect">
            <a:avLst/>
          </a:prstGeom>
          <a:noFill/>
          <a:ln w="38100" cap="flat" cmpd="sng">
            <a:solidFill>
              <a:srgbClr val="351C7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351C75"/>
              </a:solidFill>
            </a:endParaRPr>
          </a:p>
        </p:txBody>
      </p:sp>
      <p:sp>
        <p:nvSpPr>
          <p:cNvPr id="170" name="Google Shape;170;p24"/>
          <p:cNvSpPr/>
          <p:nvPr/>
        </p:nvSpPr>
        <p:spPr>
          <a:xfrm>
            <a:off x="1166400" y="3818950"/>
            <a:ext cx="7038000" cy="1112700"/>
          </a:xfrm>
          <a:prstGeom prst="rect">
            <a:avLst/>
          </a:prstGeom>
          <a:noFill/>
          <a:ln w="38100"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4"/>
          <p:cNvSpPr txBox="1">
            <a:spLocks noGrp="1"/>
          </p:cNvSpPr>
          <p:nvPr>
            <p:ph type="title"/>
          </p:nvPr>
        </p:nvSpPr>
        <p:spPr>
          <a:xfrm>
            <a:off x="0" y="0"/>
            <a:ext cx="7368600" cy="461700"/>
          </a:xfrm>
          <a:prstGeom prst="rect">
            <a:avLst/>
          </a:prstGeom>
          <a:solidFill>
            <a:schemeClr val="accent1">
              <a:lumMod val="40000"/>
              <a:lumOff val="60000"/>
            </a:schemeClr>
          </a:solidFill>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Management of Emergent Complications</a:t>
            </a:r>
            <a:endParaRPr sz="2400" b="1" dirty="0"/>
          </a:p>
        </p:txBody>
      </p:sp>
      <p:sp>
        <p:nvSpPr>
          <p:cNvPr id="172" name="Google Shape;172;p24"/>
          <p:cNvSpPr txBox="1">
            <a:spLocks noGrp="1"/>
          </p:cNvSpPr>
          <p:nvPr>
            <p:ph type="body" idx="1"/>
          </p:nvPr>
        </p:nvSpPr>
        <p:spPr>
          <a:xfrm>
            <a:off x="6186650" y="636725"/>
            <a:ext cx="2902200" cy="620700"/>
          </a:xfrm>
          <a:prstGeom prst="rect">
            <a:avLst/>
          </a:prstGeom>
        </p:spPr>
        <p:txBody>
          <a:bodyPr spcFirstLastPara="1" wrap="square" lIns="91425" tIns="91425" rIns="91425" bIns="91425" anchor="t" anchorCtr="0">
            <a:normAutofit fontScale="92500" lnSpcReduction="10000"/>
          </a:bodyPr>
          <a:lstStyle/>
          <a:p>
            <a:pPr marL="0" lvl="0" indent="0" algn="ctr" rtl="0">
              <a:spcBef>
                <a:spcPts val="0"/>
              </a:spcBef>
              <a:spcAft>
                <a:spcPts val="1200"/>
              </a:spcAft>
              <a:buNone/>
            </a:pPr>
            <a:r>
              <a:rPr lang="en" b="1">
                <a:solidFill>
                  <a:schemeClr val="dk1"/>
                </a:solidFill>
              </a:rPr>
              <a:t>Missed</a:t>
            </a:r>
            <a:r>
              <a:rPr lang="en">
                <a:solidFill>
                  <a:schemeClr val="dk1"/>
                </a:solidFill>
              </a:rPr>
              <a:t> miscarriage</a:t>
            </a:r>
            <a:endParaRPr sz="1500">
              <a:solidFill>
                <a:schemeClr val="dk1"/>
              </a:solidFill>
            </a:endParaRPr>
          </a:p>
        </p:txBody>
      </p:sp>
      <p:sp>
        <p:nvSpPr>
          <p:cNvPr id="173" name="Google Shape;173;p24"/>
          <p:cNvSpPr txBox="1"/>
          <p:nvPr/>
        </p:nvSpPr>
        <p:spPr>
          <a:xfrm>
            <a:off x="3398150" y="614425"/>
            <a:ext cx="27885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Inevitable </a:t>
            </a:r>
            <a:r>
              <a:rPr lang="en" sz="1800">
                <a:solidFill>
                  <a:schemeClr val="dk1"/>
                </a:solidFill>
              </a:rPr>
              <a:t>miscarriage</a:t>
            </a:r>
            <a:endParaRPr sz="1100">
              <a:solidFill>
                <a:schemeClr val="dk1"/>
              </a:solidFill>
            </a:endParaRPr>
          </a:p>
        </p:txBody>
      </p:sp>
      <p:sp>
        <p:nvSpPr>
          <p:cNvPr id="174" name="Google Shape;174;p24"/>
          <p:cNvSpPr txBox="1"/>
          <p:nvPr/>
        </p:nvSpPr>
        <p:spPr>
          <a:xfrm>
            <a:off x="268525" y="614425"/>
            <a:ext cx="3274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Incomplete </a:t>
            </a:r>
            <a:r>
              <a:rPr lang="en" sz="1800">
                <a:solidFill>
                  <a:schemeClr val="dk1"/>
                </a:solidFill>
              </a:rPr>
              <a:t>miscarriage</a:t>
            </a:r>
            <a:endParaRPr sz="1100">
              <a:solidFill>
                <a:schemeClr val="dk1"/>
              </a:solidFill>
            </a:endParaRPr>
          </a:p>
        </p:txBody>
      </p:sp>
      <p:sp>
        <p:nvSpPr>
          <p:cNvPr id="175" name="Google Shape;175;p24"/>
          <p:cNvSpPr/>
          <p:nvPr/>
        </p:nvSpPr>
        <p:spPr>
          <a:xfrm>
            <a:off x="2163300" y="1336082"/>
            <a:ext cx="4817400" cy="692100"/>
          </a:xfrm>
          <a:prstGeom prst="downArrowCallout">
            <a:avLst>
              <a:gd name="adj1" fmla="val 25000"/>
              <a:gd name="adj2" fmla="val 25000"/>
              <a:gd name="adj3" fmla="val 25000"/>
              <a:gd name="adj4" fmla="val 64977"/>
            </a:avLst>
          </a:prstGeom>
          <a:solidFill>
            <a:srgbClr val="EAD1DC"/>
          </a:solidFill>
          <a:ln w="28575" cap="flat" cmpd="sng">
            <a:solidFill>
              <a:srgbClr val="D5A6B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Complications</a:t>
            </a:r>
            <a:endParaRPr sz="2300" b="1"/>
          </a:p>
        </p:txBody>
      </p:sp>
      <p:sp>
        <p:nvSpPr>
          <p:cNvPr id="176" name="Google Shape;176;p24"/>
          <p:cNvSpPr/>
          <p:nvPr/>
        </p:nvSpPr>
        <p:spPr>
          <a:xfrm>
            <a:off x="2163300" y="3020732"/>
            <a:ext cx="4817400" cy="692100"/>
          </a:xfrm>
          <a:prstGeom prst="downArrowCallout">
            <a:avLst>
              <a:gd name="adj1" fmla="val 25000"/>
              <a:gd name="adj2" fmla="val 25000"/>
              <a:gd name="adj3" fmla="val 25000"/>
              <a:gd name="adj4" fmla="val 64977"/>
            </a:avLst>
          </a:prstGeom>
          <a:solidFill>
            <a:srgbClr val="D0E0E3"/>
          </a:solidFill>
          <a:ln w="28575" cap="flat" cmpd="sng">
            <a:solidFill>
              <a:srgbClr val="76A5A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Management</a:t>
            </a:r>
            <a:endParaRPr sz="2300" b="1"/>
          </a:p>
        </p:txBody>
      </p:sp>
      <p:sp>
        <p:nvSpPr>
          <p:cNvPr id="177" name="Google Shape;177;p24"/>
          <p:cNvSpPr txBox="1"/>
          <p:nvPr/>
        </p:nvSpPr>
        <p:spPr>
          <a:xfrm>
            <a:off x="1277000" y="3846425"/>
            <a:ext cx="2952600" cy="1031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100" b="1">
                <a:solidFill>
                  <a:schemeClr val="dk1"/>
                </a:solidFill>
              </a:rPr>
              <a:t>Medications</a:t>
            </a:r>
            <a:endParaRPr sz="2100" b="1">
              <a:solidFill>
                <a:schemeClr val="dk1"/>
              </a:solidFill>
            </a:endParaRPr>
          </a:p>
          <a:p>
            <a:pPr marL="0" lvl="0" indent="0" algn="ctr" rtl="0">
              <a:spcBef>
                <a:spcPts val="0"/>
              </a:spcBef>
              <a:spcAft>
                <a:spcPts val="0"/>
              </a:spcAft>
              <a:buNone/>
            </a:pPr>
            <a:r>
              <a:rPr lang="en" sz="1700">
                <a:solidFill>
                  <a:schemeClr val="dk1"/>
                </a:solidFill>
              </a:rPr>
              <a:t>(TXA, oxytocin, methergine, hemabate, misoprostol)</a:t>
            </a:r>
            <a:endParaRPr sz="1700">
              <a:solidFill>
                <a:schemeClr val="dk1"/>
              </a:solidFill>
            </a:endParaRPr>
          </a:p>
        </p:txBody>
      </p:sp>
      <p:sp>
        <p:nvSpPr>
          <p:cNvPr id="178" name="Google Shape;178;p24"/>
          <p:cNvSpPr/>
          <p:nvPr/>
        </p:nvSpPr>
        <p:spPr>
          <a:xfrm>
            <a:off x="4365300" y="4064950"/>
            <a:ext cx="642900" cy="620700"/>
          </a:xfrm>
          <a:prstGeom prst="mathPlus">
            <a:avLst>
              <a:gd name="adj1" fmla="val 2352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txBox="1"/>
          <p:nvPr/>
        </p:nvSpPr>
        <p:spPr>
          <a:xfrm>
            <a:off x="5313000" y="3659500"/>
            <a:ext cx="2902200" cy="1431600"/>
          </a:xfrm>
          <a:prstGeom prst="rect">
            <a:avLst/>
          </a:prstGeom>
          <a:solidFill>
            <a:srgbClr val="073763"/>
          </a:solidFill>
          <a:ln w="28575" cap="flat" cmpd="sng">
            <a:solidFill>
              <a:srgbClr val="FFFF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2700" b="1">
                <a:solidFill>
                  <a:srgbClr val="FFFFFF"/>
                </a:solidFill>
              </a:rPr>
              <a:t>Manual Uterine Aspiration (MUA) in the ED</a:t>
            </a:r>
            <a:endParaRPr sz="2700" b="1">
              <a:solidFill>
                <a:srgbClr val="FFFFFF"/>
              </a:solidFill>
            </a:endParaRPr>
          </a:p>
        </p:txBody>
      </p:sp>
      <p:grpSp>
        <p:nvGrpSpPr>
          <p:cNvPr id="180" name="Google Shape;180;p24"/>
          <p:cNvGrpSpPr/>
          <p:nvPr/>
        </p:nvGrpSpPr>
        <p:grpSpPr>
          <a:xfrm>
            <a:off x="1747000" y="2106825"/>
            <a:ext cx="5740800" cy="692100"/>
            <a:chOff x="1747000" y="2106825"/>
            <a:chExt cx="5740800" cy="692100"/>
          </a:xfrm>
        </p:grpSpPr>
        <p:sp>
          <p:nvSpPr>
            <p:cNvPr id="181" name="Google Shape;181;p24"/>
            <p:cNvSpPr/>
            <p:nvPr/>
          </p:nvSpPr>
          <p:spPr>
            <a:xfrm>
              <a:off x="1747000" y="2106825"/>
              <a:ext cx="5740800" cy="692100"/>
            </a:xfrm>
            <a:prstGeom prst="rect">
              <a:avLst/>
            </a:prstGeom>
            <a:noFill/>
            <a:ln w="38100" cap="flat" cmpd="sng">
              <a:solidFill>
                <a:srgbClr val="99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182" name="Google Shape;182;p24"/>
            <p:cNvSpPr txBox="1"/>
            <p:nvPr/>
          </p:nvSpPr>
          <p:spPr>
            <a:xfrm>
              <a:off x="2010425" y="2176272"/>
              <a:ext cx="2121300" cy="554100"/>
            </a:xfrm>
            <a:prstGeom prst="rect">
              <a:avLst/>
            </a:prstGeom>
            <a:noFill/>
            <a:ln>
              <a:noFill/>
            </a:ln>
          </p:spPr>
          <p:txBody>
            <a:bodyPr spcFirstLastPara="1" wrap="square" lIns="91425" tIns="0" rIns="91425" bIns="0" anchor="t" anchorCtr="0">
              <a:spAutoFit/>
            </a:bodyPr>
            <a:lstStyle/>
            <a:p>
              <a:pPr marL="0" lvl="0" indent="0" algn="ctr" rtl="0">
                <a:lnSpc>
                  <a:spcPct val="100000"/>
                </a:lnSpc>
                <a:spcBef>
                  <a:spcPts val="0"/>
                </a:spcBef>
                <a:spcAft>
                  <a:spcPts val="0"/>
                </a:spcAft>
                <a:buNone/>
              </a:pPr>
              <a:r>
                <a:rPr lang="en" sz="1800" b="1">
                  <a:solidFill>
                    <a:schemeClr val="dk1"/>
                  </a:solidFill>
                </a:rPr>
                <a:t>Hemorrhage</a:t>
              </a:r>
              <a:endParaRPr sz="1800" b="1">
                <a:solidFill>
                  <a:schemeClr val="dk1"/>
                </a:solidFill>
              </a:endParaRPr>
            </a:p>
            <a:p>
              <a:pPr marL="0" lvl="0" indent="0" algn="ctr" rtl="0">
                <a:lnSpc>
                  <a:spcPct val="100000"/>
                </a:lnSpc>
                <a:spcBef>
                  <a:spcPts val="0"/>
                </a:spcBef>
                <a:spcAft>
                  <a:spcPts val="0"/>
                </a:spcAft>
                <a:buNone/>
              </a:pPr>
              <a:r>
                <a:rPr lang="en" sz="1800">
                  <a:solidFill>
                    <a:schemeClr val="dk1"/>
                  </a:solidFill>
                </a:rPr>
                <a:t>(+/- coagulopathy)</a:t>
              </a:r>
              <a:endParaRPr sz="1800">
                <a:solidFill>
                  <a:schemeClr val="dk1"/>
                </a:solidFill>
              </a:endParaRPr>
            </a:p>
          </p:txBody>
        </p:sp>
        <p:sp>
          <p:nvSpPr>
            <p:cNvPr id="183" name="Google Shape;183;p24"/>
            <p:cNvSpPr txBox="1"/>
            <p:nvPr/>
          </p:nvSpPr>
          <p:spPr>
            <a:xfrm>
              <a:off x="5096400" y="2211925"/>
              <a:ext cx="2272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Septic </a:t>
              </a:r>
              <a:r>
                <a:rPr lang="en" sz="1800">
                  <a:solidFill>
                    <a:schemeClr val="dk1"/>
                  </a:solidFill>
                </a:rPr>
                <a:t>miscarriage</a:t>
              </a:r>
              <a:endParaRPr sz="1100">
                <a:solidFill>
                  <a:schemeClr val="dk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87"/>
        <p:cNvGrpSpPr/>
        <p:nvPr/>
      </p:nvGrpSpPr>
      <p:grpSpPr>
        <a:xfrm>
          <a:off x="0" y="0"/>
          <a:ext cx="0" cy="0"/>
          <a:chOff x="0" y="0"/>
          <a:chExt cx="0" cy="0"/>
        </a:xfrm>
      </p:grpSpPr>
      <p:sp>
        <p:nvSpPr>
          <p:cNvPr id="188" name="Google Shape;188;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85000" lnSpcReduction="20000"/>
          </a:bodyPr>
          <a:lstStyle/>
          <a:p>
            <a:pPr marL="457200" lvl="0" indent="0" algn="ctr" rtl="0">
              <a:spcBef>
                <a:spcPts val="0"/>
              </a:spcBef>
              <a:spcAft>
                <a:spcPts val="0"/>
              </a:spcAft>
              <a:buNone/>
            </a:pPr>
            <a:r>
              <a:rPr lang="en" sz="2408">
                <a:solidFill>
                  <a:schemeClr val="dk1"/>
                </a:solidFill>
              </a:rPr>
              <a:t>Gestational age &lt; 13 weeks AND:</a:t>
            </a:r>
            <a:endParaRPr sz="2408">
              <a:solidFill>
                <a:schemeClr val="dk1"/>
              </a:solidFill>
            </a:endParaRPr>
          </a:p>
          <a:p>
            <a:pPr marL="457200" lvl="0" indent="0" algn="l" rtl="0">
              <a:spcBef>
                <a:spcPts val="1200"/>
              </a:spcBef>
              <a:spcAft>
                <a:spcPts val="0"/>
              </a:spcAft>
              <a:buNone/>
            </a:pPr>
            <a:endParaRPr sz="2108">
              <a:solidFill>
                <a:schemeClr val="dk1"/>
              </a:solidFill>
            </a:endParaRPr>
          </a:p>
          <a:p>
            <a:pPr marL="457200" lvl="0" indent="-370046" algn="ctr" rtl="0">
              <a:spcBef>
                <a:spcPts val="1200"/>
              </a:spcBef>
              <a:spcAft>
                <a:spcPts val="0"/>
              </a:spcAft>
              <a:buClr>
                <a:schemeClr val="dk1"/>
              </a:buClr>
              <a:buSzPct val="100000"/>
              <a:buAutoNum type="arabicPeriod"/>
            </a:pPr>
            <a:r>
              <a:rPr lang="en" sz="2408" b="1">
                <a:solidFill>
                  <a:schemeClr val="dk1"/>
                </a:solidFill>
              </a:rPr>
              <a:t>Uncontrollable hemorrhage in a hemodynamically unstable patient experiencing early pregnancy loss </a:t>
            </a:r>
            <a:endParaRPr sz="2408" b="1">
              <a:solidFill>
                <a:schemeClr val="dk1"/>
              </a:solidFill>
            </a:endParaRPr>
          </a:p>
          <a:p>
            <a:pPr marL="0" lvl="0" indent="0" algn="ctr" rtl="0">
              <a:spcBef>
                <a:spcPts val="1200"/>
              </a:spcBef>
              <a:spcAft>
                <a:spcPts val="0"/>
              </a:spcAft>
              <a:buNone/>
            </a:pPr>
            <a:endParaRPr sz="2108">
              <a:solidFill>
                <a:schemeClr val="dk1"/>
              </a:solidFill>
            </a:endParaRPr>
          </a:p>
          <a:p>
            <a:pPr marL="457200" lvl="0" indent="-352425" algn="ctr" rtl="0">
              <a:spcBef>
                <a:spcPts val="1200"/>
              </a:spcBef>
              <a:spcAft>
                <a:spcPts val="0"/>
              </a:spcAft>
              <a:buClr>
                <a:schemeClr val="dk1"/>
              </a:buClr>
              <a:buSzPct val="100000"/>
              <a:buAutoNum type="arabicPeriod"/>
            </a:pPr>
            <a:r>
              <a:rPr lang="en" sz="2108">
                <a:solidFill>
                  <a:schemeClr val="dk1"/>
                </a:solidFill>
              </a:rPr>
              <a:t>Septic miscarriage requiring source control **</a:t>
            </a:r>
            <a:endParaRPr sz="2108">
              <a:solidFill>
                <a:schemeClr val="dk1"/>
              </a:solidFill>
            </a:endParaRPr>
          </a:p>
          <a:p>
            <a:pPr marL="0" lvl="0" indent="0" algn="l" rtl="0">
              <a:spcBef>
                <a:spcPts val="1200"/>
              </a:spcBef>
              <a:spcAft>
                <a:spcPts val="0"/>
              </a:spcAft>
              <a:buNone/>
            </a:pPr>
            <a:endParaRPr>
              <a:solidFill>
                <a:schemeClr val="dk1"/>
              </a:solidFill>
            </a:endParaRPr>
          </a:p>
          <a:p>
            <a:pPr marL="0" lvl="0" indent="0" algn="l" rtl="0">
              <a:spcBef>
                <a:spcPts val="1200"/>
              </a:spcBef>
              <a:spcAft>
                <a:spcPts val="1200"/>
              </a:spcAft>
              <a:buNone/>
            </a:pPr>
            <a:r>
              <a:rPr lang="en">
                <a:solidFill>
                  <a:schemeClr val="dk1"/>
                </a:solidFill>
              </a:rPr>
              <a:t> </a:t>
            </a:r>
            <a:endParaRPr>
              <a:solidFill>
                <a:schemeClr val="dk1"/>
              </a:solidFill>
            </a:endParaRPr>
          </a:p>
        </p:txBody>
      </p:sp>
      <p:sp>
        <p:nvSpPr>
          <p:cNvPr id="189" name="Google Shape;189;p25"/>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Proposed Indications</a:t>
            </a:r>
            <a:endParaRPr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93"/>
        <p:cNvGrpSpPr/>
        <p:nvPr/>
      </p:nvGrpSpPr>
      <p:grpSpPr>
        <a:xfrm>
          <a:off x="0" y="0"/>
          <a:ext cx="0" cy="0"/>
          <a:chOff x="0" y="0"/>
          <a:chExt cx="0" cy="0"/>
        </a:xfrm>
      </p:grpSpPr>
      <p:sp>
        <p:nvSpPr>
          <p:cNvPr id="194" name="Google Shape;194;p26"/>
          <p:cNvSpPr txBox="1">
            <a:spLocks noGrp="1"/>
          </p:cNvSpPr>
          <p:nvPr>
            <p:ph type="body" idx="1"/>
          </p:nvPr>
        </p:nvSpPr>
        <p:spPr>
          <a:xfrm>
            <a:off x="177750" y="461700"/>
            <a:ext cx="8654400" cy="1136100"/>
          </a:xfrm>
          <a:prstGeom prst="rect">
            <a:avLst/>
          </a:prstGeom>
        </p:spPr>
        <p:txBody>
          <a:bodyPr spcFirstLastPara="1" wrap="square" lIns="91425" tIns="91425" rIns="91425" bIns="91425" anchor="t" anchorCtr="0">
            <a:normAutofit lnSpcReduction="10000"/>
          </a:bodyPr>
          <a:lstStyle/>
          <a:p>
            <a:pPr marL="0" lvl="0" indent="0" algn="ctr" rtl="0">
              <a:spcBef>
                <a:spcPts val="0"/>
              </a:spcBef>
              <a:spcAft>
                <a:spcPts val="1200"/>
              </a:spcAft>
              <a:buNone/>
            </a:pPr>
            <a:r>
              <a:rPr lang="en" sz="2500">
                <a:solidFill>
                  <a:schemeClr val="dk1"/>
                </a:solidFill>
              </a:rPr>
              <a:t>If performing procedure in the ED for </a:t>
            </a:r>
            <a:r>
              <a:rPr lang="en" sz="2500" i="1">
                <a:solidFill>
                  <a:schemeClr val="dk1"/>
                </a:solidFill>
              </a:rPr>
              <a:t>life-threatening scenario</a:t>
            </a:r>
            <a:r>
              <a:rPr lang="en" sz="2500">
                <a:solidFill>
                  <a:schemeClr val="dk1"/>
                </a:solidFill>
              </a:rPr>
              <a:t>, no </a:t>
            </a:r>
            <a:r>
              <a:rPr lang="en" sz="2500" b="1">
                <a:solidFill>
                  <a:schemeClr val="dk1"/>
                </a:solidFill>
              </a:rPr>
              <a:t>absolute</a:t>
            </a:r>
            <a:r>
              <a:rPr lang="en" sz="2500">
                <a:solidFill>
                  <a:schemeClr val="dk1"/>
                </a:solidFill>
              </a:rPr>
              <a:t> contraindications</a:t>
            </a:r>
            <a:endParaRPr sz="1900">
              <a:solidFill>
                <a:schemeClr val="dk1"/>
              </a:solidFill>
            </a:endParaRPr>
          </a:p>
        </p:txBody>
      </p:sp>
      <p:sp>
        <p:nvSpPr>
          <p:cNvPr id="195" name="Google Shape;195;p26"/>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Special Considerations</a:t>
            </a:r>
            <a:endParaRPr sz="2400" b="1" dirty="0"/>
          </a:p>
        </p:txBody>
      </p:sp>
      <p:sp>
        <p:nvSpPr>
          <p:cNvPr id="196" name="Google Shape;196;p26"/>
          <p:cNvSpPr txBox="1"/>
          <p:nvPr/>
        </p:nvSpPr>
        <p:spPr>
          <a:xfrm>
            <a:off x="244650" y="1505350"/>
            <a:ext cx="8520600" cy="28476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 sz="1800" b="1" dirty="0">
                <a:solidFill>
                  <a:schemeClr val="dk1"/>
                </a:solidFill>
              </a:rPr>
              <a:t>Septic miscarriage</a:t>
            </a:r>
            <a:r>
              <a:rPr lang="en" sz="1800" dirty="0">
                <a:solidFill>
                  <a:schemeClr val="dk1"/>
                </a:solidFill>
              </a:rPr>
              <a:t> </a:t>
            </a:r>
            <a:endParaRPr sz="18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solidFill>
                  <a:schemeClr val="dk1"/>
                </a:solidFill>
              </a:rPr>
              <a:t>Increased risk of uterine perforation &amp; massive hemorrhage</a:t>
            </a:r>
            <a:endParaRPr sz="17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solidFill>
                  <a:schemeClr val="dk1"/>
                </a:solidFill>
              </a:rPr>
              <a:t>Admit for antibiotics</a:t>
            </a:r>
            <a:endParaRPr sz="1700" dirty="0">
              <a:solidFill>
                <a:schemeClr val="dk1"/>
              </a:solidFill>
            </a:endParaRPr>
          </a:p>
          <a:p>
            <a:pPr marL="0" lvl="0" indent="0" algn="l" rtl="0">
              <a:lnSpc>
                <a:spcPct val="100000"/>
              </a:lnSpc>
              <a:spcBef>
                <a:spcPts val="0"/>
              </a:spcBef>
              <a:spcAft>
                <a:spcPts val="0"/>
              </a:spcAft>
              <a:buNone/>
            </a:pPr>
            <a:endParaRPr sz="1700" dirty="0">
              <a:solidFill>
                <a:schemeClr val="dk1"/>
              </a:solidFill>
            </a:endParaRPr>
          </a:p>
          <a:p>
            <a:pPr marL="0" lvl="0" indent="0" algn="l" rtl="0">
              <a:lnSpc>
                <a:spcPct val="100000"/>
              </a:lnSpc>
              <a:spcBef>
                <a:spcPts val="0"/>
              </a:spcBef>
              <a:spcAft>
                <a:spcPts val="0"/>
              </a:spcAft>
              <a:buNone/>
            </a:pPr>
            <a:r>
              <a:rPr lang="en" sz="1800" b="1" dirty="0">
                <a:solidFill>
                  <a:schemeClr val="dk1"/>
                </a:solidFill>
              </a:rPr>
              <a:t>Known/suspected molar pregnancy</a:t>
            </a:r>
            <a:r>
              <a:rPr lang="en" sz="1800" dirty="0">
                <a:solidFill>
                  <a:schemeClr val="dk1"/>
                </a:solidFill>
              </a:rPr>
              <a:t> </a:t>
            </a:r>
            <a:endParaRPr sz="18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solidFill>
                  <a:schemeClr val="dk1"/>
                </a:solidFill>
              </a:rPr>
              <a:t>Risk of severe bleeding complications</a:t>
            </a:r>
            <a:endParaRPr sz="1700" dirty="0">
              <a:solidFill>
                <a:schemeClr val="dk1"/>
              </a:solidFill>
            </a:endParaRPr>
          </a:p>
          <a:p>
            <a:pPr marL="457200" lvl="0" indent="-336550" algn="l" rtl="0">
              <a:spcBef>
                <a:spcPts val="0"/>
              </a:spcBef>
              <a:spcAft>
                <a:spcPts val="0"/>
              </a:spcAft>
              <a:buClr>
                <a:schemeClr val="dk1"/>
              </a:buClr>
              <a:buSzPts val="1700"/>
              <a:buChar char="●"/>
            </a:pPr>
            <a:r>
              <a:rPr lang="en" sz="1700" dirty="0">
                <a:solidFill>
                  <a:schemeClr val="dk1"/>
                </a:solidFill>
              </a:rPr>
              <a:t>Notify pathology lab about concern for molar pregnancy</a:t>
            </a:r>
            <a:endParaRPr sz="1700" dirty="0">
              <a:solidFill>
                <a:schemeClr val="dk1"/>
              </a:solidFill>
            </a:endParaRPr>
          </a:p>
          <a:p>
            <a:pPr marL="0" lvl="0" indent="0" algn="l" rtl="0">
              <a:spcBef>
                <a:spcPts val="0"/>
              </a:spcBef>
              <a:spcAft>
                <a:spcPts val="0"/>
              </a:spcAft>
              <a:buNone/>
            </a:pPr>
            <a:endParaRPr sz="1700" dirty="0">
              <a:solidFill>
                <a:schemeClr val="dk1"/>
              </a:solidFill>
            </a:endParaRPr>
          </a:p>
          <a:p>
            <a:pPr marL="0" lvl="0" indent="0" algn="l" rtl="0">
              <a:spcBef>
                <a:spcPts val="0"/>
              </a:spcBef>
              <a:spcAft>
                <a:spcPts val="0"/>
              </a:spcAft>
              <a:buClr>
                <a:schemeClr val="dk1"/>
              </a:buClr>
              <a:buSzPts val="1100"/>
              <a:buFont typeface="Arial"/>
              <a:buNone/>
            </a:pPr>
            <a:r>
              <a:rPr lang="en" sz="1800" b="1" dirty="0">
                <a:solidFill>
                  <a:schemeClr val="dk1"/>
                </a:solidFill>
              </a:rPr>
              <a:t>Uterine anatomical abnormalities</a:t>
            </a:r>
            <a:r>
              <a:rPr lang="en" sz="1800" dirty="0">
                <a:solidFill>
                  <a:schemeClr val="dk1"/>
                </a:solidFill>
              </a:rPr>
              <a:t> (e.g. septate uterus, uterine fibroids) </a:t>
            </a:r>
            <a:endParaRPr sz="1800" dirty="0">
              <a:solidFill>
                <a:schemeClr val="dk1"/>
              </a:solidFill>
            </a:endParaRPr>
          </a:p>
          <a:p>
            <a:pPr marL="457200" lvl="0" indent="-336550" algn="l" rtl="0">
              <a:spcBef>
                <a:spcPts val="0"/>
              </a:spcBef>
              <a:spcAft>
                <a:spcPts val="0"/>
              </a:spcAft>
              <a:buClr>
                <a:schemeClr val="dk1"/>
              </a:buClr>
              <a:buSzPts val="1700"/>
              <a:buChar char="●"/>
            </a:pPr>
            <a:r>
              <a:rPr lang="en" sz="1700" dirty="0">
                <a:solidFill>
                  <a:schemeClr val="dk1"/>
                </a:solidFill>
              </a:rPr>
              <a:t>Increased risk of perforation or unsuccessful procedure  </a:t>
            </a:r>
            <a:endParaRPr sz="1700" dirty="0">
              <a:solidFill>
                <a:schemeClr val="dk1"/>
              </a:solidFill>
            </a:endParaRPr>
          </a:p>
        </p:txBody>
      </p:sp>
      <p:sp>
        <p:nvSpPr>
          <p:cNvPr id="197" name="Google Shape;197;p26"/>
          <p:cNvSpPr txBox="1"/>
          <p:nvPr/>
        </p:nvSpPr>
        <p:spPr>
          <a:xfrm>
            <a:off x="808200" y="4430175"/>
            <a:ext cx="75276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a:t>Use ultrasound guidance for performing MUA in these circumstances.</a:t>
            </a:r>
            <a:endParaRPr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6">
                                            <p:txEl>
                                              <p:pRg st="9" end="9"/>
                                            </p:txEl>
                                          </p:spTgt>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01"/>
        <p:cNvGrpSpPr/>
        <p:nvPr/>
      </p:nvGrpSpPr>
      <p:grpSpPr>
        <a:xfrm>
          <a:off x="0" y="0"/>
          <a:ext cx="0" cy="0"/>
          <a:chOff x="0" y="0"/>
          <a:chExt cx="0" cy="0"/>
        </a:xfrm>
      </p:grpSpPr>
      <p:grpSp>
        <p:nvGrpSpPr>
          <p:cNvPr id="202" name="Google Shape;202;p27"/>
          <p:cNvGrpSpPr/>
          <p:nvPr/>
        </p:nvGrpSpPr>
        <p:grpSpPr>
          <a:xfrm>
            <a:off x="2322897" y="448326"/>
            <a:ext cx="4628803" cy="4624184"/>
            <a:chOff x="495125" y="775275"/>
            <a:chExt cx="4007275" cy="4270625"/>
          </a:xfrm>
        </p:grpSpPr>
        <p:pic>
          <p:nvPicPr>
            <p:cNvPr id="203" name="Google Shape;203;p27"/>
            <p:cNvPicPr preferRelativeResize="0"/>
            <p:nvPr/>
          </p:nvPicPr>
          <p:blipFill rotWithShape="1">
            <a:blip r:embed="rId3">
              <a:alphaModFix/>
            </a:blip>
            <a:srcRect l="6702" t="5110" r="8880" b="8555"/>
            <a:stretch/>
          </p:blipFill>
          <p:spPr>
            <a:xfrm>
              <a:off x="495125" y="775275"/>
              <a:ext cx="4007273" cy="4228275"/>
            </a:xfrm>
            <a:prstGeom prst="rect">
              <a:avLst/>
            </a:prstGeom>
            <a:noFill/>
            <a:ln>
              <a:noFill/>
            </a:ln>
          </p:spPr>
        </p:pic>
        <p:sp>
          <p:nvSpPr>
            <p:cNvPr id="204" name="Google Shape;204;p27"/>
            <p:cNvSpPr txBox="1"/>
            <p:nvPr/>
          </p:nvSpPr>
          <p:spPr>
            <a:xfrm>
              <a:off x="3218200" y="2417850"/>
              <a:ext cx="6963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Speculum</a:t>
              </a:r>
              <a:endParaRPr sz="800"/>
            </a:p>
          </p:txBody>
        </p:sp>
        <p:sp>
          <p:nvSpPr>
            <p:cNvPr id="205" name="Google Shape;205;p27"/>
            <p:cNvSpPr txBox="1"/>
            <p:nvPr/>
          </p:nvSpPr>
          <p:spPr>
            <a:xfrm>
              <a:off x="3806100" y="2571750"/>
              <a:ext cx="6963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Tenaculum</a:t>
              </a:r>
              <a:endParaRPr sz="800"/>
            </a:p>
          </p:txBody>
        </p:sp>
        <p:sp>
          <p:nvSpPr>
            <p:cNvPr id="206" name="Google Shape;206;p27"/>
            <p:cNvSpPr txBox="1"/>
            <p:nvPr/>
          </p:nvSpPr>
          <p:spPr>
            <a:xfrm>
              <a:off x="3403875" y="4765400"/>
              <a:ext cx="10212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Cervical dilators</a:t>
              </a:r>
              <a:endParaRPr sz="800"/>
            </a:p>
          </p:txBody>
        </p:sp>
        <p:sp>
          <p:nvSpPr>
            <p:cNvPr id="207" name="Google Shape;207;p27"/>
            <p:cNvSpPr txBox="1"/>
            <p:nvPr/>
          </p:nvSpPr>
          <p:spPr>
            <a:xfrm>
              <a:off x="1794775" y="4572450"/>
              <a:ext cx="1686600" cy="280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800"/>
                <a:t>Ipas manual aspirator and cannulas</a:t>
              </a:r>
              <a:endParaRPr sz="800"/>
            </a:p>
          </p:txBody>
        </p:sp>
        <p:sp>
          <p:nvSpPr>
            <p:cNvPr id="208" name="Google Shape;208;p27"/>
            <p:cNvSpPr txBox="1"/>
            <p:nvPr/>
          </p:nvSpPr>
          <p:spPr>
            <a:xfrm>
              <a:off x="1361575" y="4457600"/>
              <a:ext cx="9129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Scopettes</a:t>
              </a:r>
              <a:endParaRPr sz="800"/>
            </a:p>
          </p:txBody>
        </p:sp>
        <p:sp>
          <p:nvSpPr>
            <p:cNvPr id="209" name="Google Shape;209;p27"/>
            <p:cNvSpPr txBox="1"/>
            <p:nvPr/>
          </p:nvSpPr>
          <p:spPr>
            <a:xfrm>
              <a:off x="990175" y="2336275"/>
              <a:ext cx="6963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Lidocaine</a:t>
              </a:r>
              <a:endParaRPr sz="800"/>
            </a:p>
          </p:txBody>
        </p:sp>
        <p:sp>
          <p:nvSpPr>
            <p:cNvPr id="210" name="Google Shape;210;p27"/>
            <p:cNvSpPr txBox="1"/>
            <p:nvPr/>
          </p:nvSpPr>
          <p:spPr>
            <a:xfrm>
              <a:off x="557025" y="2336275"/>
              <a:ext cx="5571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Needle</a:t>
              </a:r>
              <a:endParaRPr sz="800"/>
            </a:p>
          </p:txBody>
        </p:sp>
        <p:sp>
          <p:nvSpPr>
            <p:cNvPr id="211" name="Google Shape;211;p27"/>
            <p:cNvSpPr txBox="1"/>
            <p:nvPr/>
          </p:nvSpPr>
          <p:spPr>
            <a:xfrm>
              <a:off x="649825" y="3960850"/>
              <a:ext cx="912900" cy="3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Spinal needles and syringes</a:t>
              </a:r>
              <a:endParaRPr sz="800"/>
            </a:p>
          </p:txBody>
        </p:sp>
        <p:sp>
          <p:nvSpPr>
            <p:cNvPr id="212" name="Google Shape;212;p27"/>
            <p:cNvSpPr txBox="1"/>
            <p:nvPr/>
          </p:nvSpPr>
          <p:spPr>
            <a:xfrm>
              <a:off x="2119725" y="2501225"/>
              <a:ext cx="9129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Sterile gloves</a:t>
              </a:r>
              <a:endParaRPr sz="800"/>
            </a:p>
          </p:txBody>
        </p:sp>
        <p:sp>
          <p:nvSpPr>
            <p:cNvPr id="213" name="Google Shape;213;p27"/>
            <p:cNvSpPr txBox="1"/>
            <p:nvPr/>
          </p:nvSpPr>
          <p:spPr>
            <a:xfrm>
              <a:off x="1299650" y="1624550"/>
              <a:ext cx="696300" cy="28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t>Antiseptic</a:t>
              </a:r>
              <a:endParaRPr sz="800"/>
            </a:p>
          </p:txBody>
        </p:sp>
      </p:grpSp>
      <p:sp>
        <p:nvSpPr>
          <p:cNvPr id="214" name="Google Shape;214;p27"/>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Procedure Preparation</a:t>
            </a:r>
            <a:endParaRPr sz="2400" b="1" dirty="0"/>
          </a:p>
        </p:txBody>
      </p:sp>
      <p:sp>
        <p:nvSpPr>
          <p:cNvPr id="215" name="Google Shape;215;p27"/>
          <p:cNvSpPr txBox="1"/>
          <p:nvPr/>
        </p:nvSpPr>
        <p:spPr>
          <a:xfrm>
            <a:off x="6951700" y="4740475"/>
            <a:ext cx="1659900" cy="34391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900" b="1" dirty="0">
                <a:solidFill>
                  <a:schemeClr val="dk1"/>
                </a:solidFill>
                <a:latin typeface="Times New Roman"/>
                <a:ea typeface="Times New Roman"/>
                <a:cs typeface="Times New Roman"/>
                <a:sym typeface="Times New Roman"/>
              </a:rPr>
              <a:t>(author owned image)</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19"/>
        <p:cNvGrpSpPr/>
        <p:nvPr/>
      </p:nvGrpSpPr>
      <p:grpSpPr>
        <a:xfrm>
          <a:off x="0" y="0"/>
          <a:ext cx="0" cy="0"/>
          <a:chOff x="0" y="0"/>
          <a:chExt cx="0" cy="0"/>
        </a:xfrm>
      </p:grpSpPr>
      <p:pic>
        <p:nvPicPr>
          <p:cNvPr id="220" name="Google Shape;220;p28" descr="MUA Simulation for Emergency Medicine learners.&#10;&#10;Clinician demonstrator: Caroline Gorka&#10;Video editing/narration: Katherine Wegman&#10;Sim Lab &amp; Materials: Boston University Medical Center&#10;&#10;Thank you to OHSU Department of Ob/Gyn for the simulation model!&#10;https://vimeo.com/103678610" title="Emergency Department Manual Uterine Aspiration Simulation">
            <a:hlinkClick r:id="rId3"/>
          </p:cNvPr>
          <p:cNvPicPr preferRelativeResize="0"/>
          <p:nvPr/>
        </p:nvPicPr>
        <p:blipFill>
          <a:blip r:embed="rId4">
            <a:alphaModFix/>
          </a:blip>
          <a:stretch>
            <a:fillRect/>
          </a:stretch>
        </p:blipFill>
        <p:spPr>
          <a:xfrm>
            <a:off x="1409425" y="199813"/>
            <a:ext cx="6325150" cy="4743875"/>
          </a:xfrm>
          <a:prstGeom prst="rect">
            <a:avLst/>
          </a:prstGeom>
          <a:noFill/>
          <a:ln>
            <a:noFill/>
          </a:ln>
        </p:spPr>
      </p:pic>
      <p:sp>
        <p:nvSpPr>
          <p:cNvPr id="221" name="Google Shape;221;p28"/>
          <p:cNvSpPr txBox="1"/>
          <p:nvPr/>
        </p:nvSpPr>
        <p:spPr>
          <a:xfrm>
            <a:off x="7808075" y="4620575"/>
            <a:ext cx="1438500" cy="34391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900" b="1" dirty="0">
                <a:solidFill>
                  <a:schemeClr val="dk1"/>
                </a:solidFill>
                <a:latin typeface="Times New Roman"/>
                <a:ea typeface="Times New Roman"/>
                <a:cs typeface="Times New Roman"/>
                <a:sym typeface="Times New Roman"/>
              </a:rPr>
              <a:t>(author owned video)</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0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25"/>
        <p:cNvGrpSpPr/>
        <p:nvPr/>
      </p:nvGrpSpPr>
      <p:grpSpPr>
        <a:xfrm>
          <a:off x="0" y="0"/>
          <a:ext cx="0" cy="0"/>
          <a:chOff x="0" y="0"/>
          <a:chExt cx="0" cy="0"/>
        </a:xfrm>
      </p:grpSpPr>
      <p:sp>
        <p:nvSpPr>
          <p:cNvPr id="230" name="Google Shape;230;p29"/>
          <p:cNvSpPr txBox="1"/>
          <p:nvPr/>
        </p:nvSpPr>
        <p:spPr>
          <a:xfrm>
            <a:off x="2562994" y="1786494"/>
            <a:ext cx="4230655" cy="1477297"/>
          </a:xfrm>
          <a:prstGeom prst="rect">
            <a:avLst/>
          </a:prstGeom>
          <a:noFill/>
          <a:ln>
            <a:noFill/>
          </a:ln>
        </p:spPr>
        <p:txBody>
          <a:bodyPr spcFirstLastPara="1" wrap="square" lIns="91425" tIns="91425" rIns="91425" bIns="91425" anchor="t" anchorCtr="0">
            <a:spAutoFit/>
          </a:bodyPr>
          <a:lstStyle/>
          <a:p>
            <a:pPr lvl="0" rtl="0">
              <a:spcBef>
                <a:spcPts val="0"/>
              </a:spcBef>
              <a:spcAft>
                <a:spcPts val="0"/>
              </a:spcAft>
            </a:pPr>
            <a:r>
              <a:rPr lang="en" sz="2800" b="1" dirty="0"/>
              <a:t>Uterine Perforation</a:t>
            </a:r>
          </a:p>
          <a:p>
            <a:pPr lvl="0" rtl="0">
              <a:spcBef>
                <a:spcPts val="0"/>
              </a:spcBef>
              <a:spcAft>
                <a:spcPts val="0"/>
              </a:spcAft>
            </a:pPr>
            <a:endParaRPr lang="en" sz="2800" b="1" dirty="0"/>
          </a:p>
          <a:p>
            <a:r>
              <a:rPr lang="en-US" sz="2800" b="1" dirty="0" err="1"/>
              <a:t>Asherman’s</a:t>
            </a:r>
            <a:r>
              <a:rPr lang="en-US" sz="2800" b="1" dirty="0"/>
              <a:t> Syndrome</a:t>
            </a:r>
          </a:p>
        </p:txBody>
      </p:sp>
      <p:sp>
        <p:nvSpPr>
          <p:cNvPr id="231" name="Google Shape;231;p29"/>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Complications</a:t>
            </a:r>
            <a:endParaRPr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35"/>
        <p:cNvGrpSpPr/>
        <p:nvPr/>
      </p:nvGrpSpPr>
      <p:grpSpPr>
        <a:xfrm>
          <a:off x="0" y="0"/>
          <a:ext cx="0" cy="0"/>
          <a:chOff x="0" y="0"/>
          <a:chExt cx="0" cy="0"/>
        </a:xfrm>
      </p:grpSpPr>
      <p:sp>
        <p:nvSpPr>
          <p:cNvPr id="236" name="Google Shape;236;p30"/>
          <p:cNvSpPr txBox="1">
            <a:spLocks noGrp="1"/>
          </p:cNvSpPr>
          <p:nvPr>
            <p:ph type="body" idx="1"/>
          </p:nvPr>
        </p:nvSpPr>
        <p:spPr>
          <a:xfrm>
            <a:off x="311700" y="859400"/>
            <a:ext cx="8520600" cy="39030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sz="2000">
                <a:solidFill>
                  <a:schemeClr val="dk1"/>
                </a:solidFill>
              </a:rPr>
              <a:t>A </a:t>
            </a:r>
            <a:r>
              <a:rPr lang="en" sz="2000" b="1">
                <a:solidFill>
                  <a:schemeClr val="dk1"/>
                </a:solidFill>
              </a:rPr>
              <a:t>systematic review</a:t>
            </a:r>
            <a:r>
              <a:rPr lang="en" sz="2000">
                <a:solidFill>
                  <a:schemeClr val="dk1"/>
                </a:solidFill>
              </a:rPr>
              <a:t> of </a:t>
            </a:r>
            <a:r>
              <a:rPr lang="en" sz="2000" b="1">
                <a:solidFill>
                  <a:schemeClr val="dk1"/>
                </a:solidFill>
              </a:rPr>
              <a:t>57 studies</a:t>
            </a:r>
            <a:r>
              <a:rPr lang="en" sz="2000">
                <a:solidFill>
                  <a:schemeClr val="dk1"/>
                </a:solidFill>
              </a:rPr>
              <a:t> assessing complications from first trimester uterine aspiration abortion from </a:t>
            </a:r>
            <a:r>
              <a:rPr lang="en" sz="2000" b="1">
                <a:solidFill>
                  <a:schemeClr val="dk1"/>
                </a:solidFill>
              </a:rPr>
              <a:t>1980 to 2015 </a:t>
            </a:r>
            <a:r>
              <a:rPr lang="en" sz="2000">
                <a:solidFill>
                  <a:schemeClr val="dk1"/>
                </a:solidFill>
              </a:rPr>
              <a:t>showed:</a:t>
            </a:r>
            <a:endParaRPr sz="1300">
              <a:solidFill>
                <a:schemeClr val="dk1"/>
              </a:solidFill>
            </a:endParaRPr>
          </a:p>
          <a:p>
            <a:pPr marL="457200" lvl="0" indent="-368300" algn="l" rtl="0">
              <a:lnSpc>
                <a:spcPct val="150000"/>
              </a:lnSpc>
              <a:spcBef>
                <a:spcPts val="1200"/>
              </a:spcBef>
              <a:spcAft>
                <a:spcPts val="0"/>
              </a:spcAft>
              <a:buClr>
                <a:schemeClr val="dk1"/>
              </a:buClr>
              <a:buSzPts val="2200"/>
              <a:buChar char="●"/>
            </a:pPr>
            <a:r>
              <a:rPr lang="en" sz="2200">
                <a:solidFill>
                  <a:schemeClr val="dk1"/>
                </a:solidFill>
              </a:rPr>
              <a:t>Major complications (transfusions or uterine perforation) occurred in </a:t>
            </a:r>
            <a:r>
              <a:rPr lang="en" sz="2200" b="1" u="sng">
                <a:solidFill>
                  <a:schemeClr val="dk1"/>
                </a:solidFill>
              </a:rPr>
              <a:t>0.1% or less</a:t>
            </a:r>
            <a:r>
              <a:rPr lang="en" sz="2200" b="1">
                <a:solidFill>
                  <a:schemeClr val="dk1"/>
                </a:solidFill>
              </a:rPr>
              <a:t> </a:t>
            </a:r>
            <a:r>
              <a:rPr lang="en" sz="2200">
                <a:solidFill>
                  <a:schemeClr val="dk1"/>
                </a:solidFill>
              </a:rPr>
              <a:t>of procedures</a:t>
            </a:r>
            <a:endParaRPr sz="2200">
              <a:solidFill>
                <a:schemeClr val="dk1"/>
              </a:solidFill>
            </a:endParaRPr>
          </a:p>
          <a:p>
            <a:pPr marL="457200" lvl="0" indent="-368300" algn="l" rtl="0">
              <a:lnSpc>
                <a:spcPct val="150000"/>
              </a:lnSpc>
              <a:spcBef>
                <a:spcPts val="0"/>
              </a:spcBef>
              <a:spcAft>
                <a:spcPts val="0"/>
              </a:spcAft>
              <a:buClr>
                <a:schemeClr val="dk1"/>
              </a:buClr>
              <a:buSzPts val="2200"/>
              <a:buChar char="●"/>
            </a:pPr>
            <a:r>
              <a:rPr lang="en" sz="2200">
                <a:solidFill>
                  <a:schemeClr val="dk1"/>
                </a:solidFill>
              </a:rPr>
              <a:t>Hospitalization necessary in </a:t>
            </a:r>
            <a:r>
              <a:rPr lang="en" sz="2200" b="1" u="sng">
                <a:solidFill>
                  <a:schemeClr val="dk1"/>
                </a:solidFill>
              </a:rPr>
              <a:t>0.5% or less</a:t>
            </a:r>
            <a:r>
              <a:rPr lang="en" sz="2200">
                <a:solidFill>
                  <a:schemeClr val="dk1"/>
                </a:solidFill>
              </a:rPr>
              <a:t> cases in most studies assessed</a:t>
            </a:r>
            <a:endParaRPr sz="2200">
              <a:solidFill>
                <a:schemeClr val="dk1"/>
              </a:solidFill>
            </a:endParaRPr>
          </a:p>
          <a:p>
            <a:pPr marL="457200" lvl="0" indent="-368300" algn="l" rtl="0">
              <a:lnSpc>
                <a:spcPct val="150000"/>
              </a:lnSpc>
              <a:spcBef>
                <a:spcPts val="0"/>
              </a:spcBef>
              <a:spcAft>
                <a:spcPts val="0"/>
              </a:spcAft>
              <a:buClr>
                <a:schemeClr val="dk1"/>
              </a:buClr>
              <a:buSzPts val="2200"/>
              <a:buChar char="●"/>
            </a:pPr>
            <a:r>
              <a:rPr lang="en" sz="2200">
                <a:solidFill>
                  <a:schemeClr val="dk1"/>
                </a:solidFill>
              </a:rPr>
              <a:t>Minor bleeding noted in less than 5% of procedures in any setting</a:t>
            </a:r>
            <a:endParaRPr sz="2200">
              <a:solidFill>
                <a:schemeClr val="dk1"/>
              </a:solidFill>
            </a:endParaRPr>
          </a:p>
        </p:txBody>
      </p:sp>
      <p:sp>
        <p:nvSpPr>
          <p:cNvPr id="237" name="Google Shape;237;p30"/>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Safety</a:t>
            </a:r>
            <a:endParaRPr sz="2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41"/>
        <p:cNvGrpSpPr/>
        <p:nvPr/>
      </p:nvGrpSpPr>
      <p:grpSpPr>
        <a:xfrm>
          <a:off x="0" y="0"/>
          <a:ext cx="0" cy="0"/>
          <a:chOff x="0" y="0"/>
          <a:chExt cx="0" cy="0"/>
        </a:xfrm>
      </p:grpSpPr>
      <p:sp>
        <p:nvSpPr>
          <p:cNvPr id="243" name="Google Shape;243;p31"/>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ED MUA - Follow-up</a:t>
            </a:r>
            <a:endParaRPr sz="2400" b="1" dirty="0"/>
          </a:p>
        </p:txBody>
      </p:sp>
      <p:sp>
        <p:nvSpPr>
          <p:cNvPr id="244" name="Google Shape;244;p31"/>
          <p:cNvSpPr txBox="1"/>
          <p:nvPr/>
        </p:nvSpPr>
        <p:spPr>
          <a:xfrm>
            <a:off x="1320475" y="1226978"/>
            <a:ext cx="6719119" cy="2769959"/>
          </a:xfrm>
          <a:prstGeom prst="rect">
            <a:avLst/>
          </a:prstGeom>
          <a:noFill/>
          <a:ln>
            <a:noFill/>
          </a:ln>
        </p:spPr>
        <p:txBody>
          <a:bodyPr spcFirstLastPara="1" wrap="square" lIns="91425" tIns="91425" rIns="91425" bIns="91425" anchor="t" anchorCtr="0">
            <a:spAutoFit/>
          </a:bodyPr>
          <a:lstStyle/>
          <a:p>
            <a:pPr marL="457200" lvl="0" indent="-419100" algn="l" rtl="0">
              <a:lnSpc>
                <a:spcPct val="150000"/>
              </a:lnSpc>
              <a:spcBef>
                <a:spcPts val="0"/>
              </a:spcBef>
              <a:spcAft>
                <a:spcPts val="0"/>
              </a:spcAft>
              <a:buSzPts val="3000"/>
              <a:buChar char="●"/>
            </a:pPr>
            <a:r>
              <a:rPr lang="en" sz="2800" dirty="0"/>
              <a:t>Repeat ultrasound</a:t>
            </a:r>
            <a:endParaRPr sz="2800" dirty="0"/>
          </a:p>
          <a:p>
            <a:pPr marL="457200" lvl="0" indent="-419100" algn="l" rtl="0">
              <a:lnSpc>
                <a:spcPct val="150000"/>
              </a:lnSpc>
              <a:spcBef>
                <a:spcPts val="0"/>
              </a:spcBef>
              <a:spcAft>
                <a:spcPts val="0"/>
              </a:spcAft>
              <a:buSzPts val="3000"/>
              <a:buChar char="●"/>
            </a:pPr>
            <a:r>
              <a:rPr lang="en" sz="2800" dirty="0"/>
              <a:t>Consider Rhogam</a:t>
            </a:r>
            <a:endParaRPr sz="2800" dirty="0"/>
          </a:p>
          <a:p>
            <a:pPr marL="457200" lvl="0" indent="-419100" algn="l" rtl="0">
              <a:lnSpc>
                <a:spcPct val="150000"/>
              </a:lnSpc>
              <a:spcBef>
                <a:spcPts val="0"/>
              </a:spcBef>
              <a:spcAft>
                <a:spcPts val="0"/>
              </a:spcAft>
              <a:buSzPts val="3000"/>
              <a:buChar char="●"/>
            </a:pPr>
            <a:r>
              <a:rPr lang="en" sz="2800" dirty="0"/>
              <a:t>Prophylactic antibiotics (doxycycline)</a:t>
            </a:r>
            <a:endParaRPr sz="2800" dirty="0"/>
          </a:p>
          <a:p>
            <a:pPr marL="457200" lvl="0" indent="-419100" algn="l" rtl="0">
              <a:lnSpc>
                <a:spcPct val="150000"/>
              </a:lnSpc>
              <a:spcBef>
                <a:spcPts val="0"/>
              </a:spcBef>
              <a:spcAft>
                <a:spcPts val="0"/>
              </a:spcAft>
              <a:buSzPts val="3000"/>
              <a:buChar char="●"/>
            </a:pPr>
            <a:r>
              <a:rPr lang="en" sz="2800" dirty="0"/>
              <a:t>Arrange for OB/GYN follow-up</a:t>
            </a:r>
            <a:endParaRP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58"/>
        <p:cNvGrpSpPr/>
        <p:nvPr/>
      </p:nvGrpSpPr>
      <p:grpSpPr>
        <a:xfrm>
          <a:off x="0" y="0"/>
          <a:ext cx="0" cy="0"/>
          <a:chOff x="0" y="0"/>
          <a:chExt cx="0" cy="0"/>
        </a:xfrm>
      </p:grpSpPr>
      <p:sp>
        <p:nvSpPr>
          <p:cNvPr id="59" name="Google Shape;59;p14"/>
          <p:cNvSpPr txBox="1">
            <a:spLocks noGrp="1"/>
          </p:cNvSpPr>
          <p:nvPr>
            <p:ph type="body" idx="1"/>
          </p:nvPr>
        </p:nvSpPr>
        <p:spPr>
          <a:xfrm>
            <a:off x="311700" y="726000"/>
            <a:ext cx="8520600" cy="36915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en" sz="8800" dirty="0">
                <a:solidFill>
                  <a:schemeClr val="dk1"/>
                </a:solidFill>
              </a:rPr>
              <a:t>27-year-old female presents to your rural Emergency Department with heavy vaginal bleeding and cramping, 7 weeks after her LMP. Recent TVUS showed single intrauterine gestation. She reports she has been passing large clots and soaking through multiple large pads. She feels lightheaded and weak.</a:t>
            </a:r>
            <a:endParaRPr sz="5600" dirty="0">
              <a:solidFill>
                <a:schemeClr val="dk1"/>
              </a:solidFill>
            </a:endParaRPr>
          </a:p>
          <a:p>
            <a:pPr marL="0" lvl="0" indent="0" algn="l" rtl="0">
              <a:spcBef>
                <a:spcPts val="1200"/>
              </a:spcBef>
              <a:spcAft>
                <a:spcPts val="0"/>
              </a:spcAft>
              <a:buNone/>
            </a:pPr>
            <a:endParaRPr sz="8000" dirty="0">
              <a:solidFill>
                <a:schemeClr val="dk1"/>
              </a:solidFill>
            </a:endParaRPr>
          </a:p>
          <a:p>
            <a:pPr marL="0" lvl="0" indent="0" algn="l" rtl="0">
              <a:spcBef>
                <a:spcPts val="1200"/>
              </a:spcBef>
              <a:spcAft>
                <a:spcPts val="0"/>
              </a:spcAft>
              <a:buNone/>
            </a:pPr>
            <a:r>
              <a:rPr lang="en" sz="8800" dirty="0">
                <a:solidFill>
                  <a:schemeClr val="dk1"/>
                </a:solidFill>
              </a:rPr>
              <a:t>Initial VS: </a:t>
            </a:r>
          </a:p>
          <a:p>
            <a:pPr marL="0" lvl="0" indent="0" algn="l" rtl="0">
              <a:spcBef>
                <a:spcPts val="1200"/>
              </a:spcBef>
              <a:spcAft>
                <a:spcPts val="0"/>
              </a:spcAft>
              <a:buNone/>
            </a:pPr>
            <a:r>
              <a:rPr lang="en" sz="9200" b="1" dirty="0">
                <a:solidFill>
                  <a:schemeClr val="dk1"/>
                </a:solidFill>
              </a:rPr>
              <a:t>HR 120        BP 86/60</a:t>
            </a:r>
            <a:r>
              <a:rPr lang="en" sz="9200" dirty="0">
                <a:solidFill>
                  <a:schemeClr val="dk1"/>
                </a:solidFill>
              </a:rPr>
              <a:t>        RR 18       SaO</a:t>
            </a:r>
            <a:r>
              <a:rPr lang="en" sz="9200" baseline="-25000" dirty="0">
                <a:solidFill>
                  <a:schemeClr val="dk1"/>
                </a:solidFill>
              </a:rPr>
              <a:t>2</a:t>
            </a:r>
            <a:r>
              <a:rPr lang="en" sz="9200" dirty="0">
                <a:solidFill>
                  <a:schemeClr val="dk1"/>
                </a:solidFill>
              </a:rPr>
              <a:t> 98%        T 37F</a:t>
            </a:r>
            <a:endParaRPr sz="9200" dirty="0">
              <a:solidFill>
                <a:schemeClr val="dk1"/>
              </a:solidFill>
            </a:endParaRPr>
          </a:p>
          <a:p>
            <a:pPr marL="0" lvl="0" indent="0" algn="l" rtl="0">
              <a:spcBef>
                <a:spcPts val="1200"/>
              </a:spcBef>
              <a:spcAft>
                <a:spcPts val="0"/>
              </a:spcAft>
              <a:buNone/>
            </a:pPr>
            <a:endParaRPr sz="6400" dirty="0">
              <a:solidFill>
                <a:schemeClr val="dk1"/>
              </a:solidFill>
            </a:endParaRPr>
          </a:p>
          <a:p>
            <a:pPr marL="0" lvl="0" indent="0" algn="l" rtl="0">
              <a:spcBef>
                <a:spcPts val="1200"/>
              </a:spcBef>
              <a:spcAft>
                <a:spcPts val="1200"/>
              </a:spcAft>
              <a:buNone/>
            </a:pPr>
            <a:endParaRPr sz="6400" dirty="0">
              <a:solidFill>
                <a:schemeClr val="dk1"/>
              </a:solidFill>
            </a:endParaRPr>
          </a:p>
        </p:txBody>
      </p:sp>
      <p:sp>
        <p:nvSpPr>
          <p:cNvPr id="60" name="Google Shape;60;p14"/>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Patient Case</a:t>
            </a:r>
            <a:endParaRPr sz="24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48"/>
        <p:cNvGrpSpPr/>
        <p:nvPr/>
      </p:nvGrpSpPr>
      <p:grpSpPr>
        <a:xfrm>
          <a:off x="0" y="0"/>
          <a:ext cx="0" cy="0"/>
          <a:chOff x="0" y="0"/>
          <a:chExt cx="0" cy="0"/>
        </a:xfrm>
      </p:grpSpPr>
      <p:sp>
        <p:nvSpPr>
          <p:cNvPr id="249" name="Google Shape;249;p32"/>
          <p:cNvSpPr txBox="1">
            <a:spLocks noGrp="1"/>
          </p:cNvSpPr>
          <p:nvPr>
            <p:ph type="body" idx="1"/>
          </p:nvPr>
        </p:nvSpPr>
        <p:spPr>
          <a:xfrm>
            <a:off x="311700" y="1791700"/>
            <a:ext cx="8520600" cy="943500"/>
          </a:xfrm>
          <a:prstGeom prst="rect">
            <a:avLst/>
          </a:prstGeom>
        </p:spPr>
        <p:txBody>
          <a:bodyPr spcFirstLastPara="1" wrap="square" lIns="91425" tIns="91425" rIns="91425" bIns="91425" anchor="t" anchorCtr="0">
            <a:normAutofit fontScale="92500" lnSpcReduction="20000"/>
          </a:bodyPr>
          <a:lstStyle/>
          <a:p>
            <a:pPr marL="0" lvl="0" indent="0" algn="ctr" rtl="0">
              <a:spcBef>
                <a:spcPts val="0"/>
              </a:spcBef>
              <a:spcAft>
                <a:spcPts val="1200"/>
              </a:spcAft>
              <a:buNone/>
            </a:pPr>
            <a:r>
              <a:rPr lang="en" sz="4500" dirty="0">
                <a:solidFill>
                  <a:schemeClr val="tx1"/>
                </a:solidFill>
              </a:rPr>
              <a:t>Questions?</a:t>
            </a:r>
            <a:endParaRPr sz="4500"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253"/>
        <p:cNvGrpSpPr/>
        <p:nvPr/>
      </p:nvGrpSpPr>
      <p:grpSpPr>
        <a:xfrm>
          <a:off x="0" y="0"/>
          <a:ext cx="0" cy="0"/>
          <a:chOff x="0" y="0"/>
          <a:chExt cx="0" cy="0"/>
        </a:xfrm>
      </p:grpSpPr>
      <p:sp>
        <p:nvSpPr>
          <p:cNvPr id="254" name="Google Shape;254;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References</a:t>
            </a:r>
            <a:endParaRPr/>
          </a:p>
        </p:txBody>
      </p:sp>
      <p:sp>
        <p:nvSpPr>
          <p:cNvPr id="255" name="Google Shape;255;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Gibbs RS. </a:t>
            </a:r>
            <a:r>
              <a:rPr lang="en" sz="1100" i="1">
                <a:solidFill>
                  <a:schemeClr val="dk1"/>
                </a:solidFill>
              </a:rPr>
              <a:t>Danforth’s Obstetrics and Gynecology</a:t>
            </a:r>
            <a:r>
              <a:rPr lang="en" sz="1100">
                <a:solidFill>
                  <a:schemeClr val="dk1"/>
                </a:solidFill>
              </a:rPr>
              <a:t>. Lippincott Williams &amp; Wilkins; 2008.</a:t>
            </a:r>
            <a:endParaRPr sz="11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Quinley KE, Chong D, Prager S, Wills CP, Nagdev A, Kennedy S. Manual Uterine Aspiration: Adding to the Emergency Physician Stabilization Toolkit. </a:t>
            </a:r>
            <a:r>
              <a:rPr lang="en" sz="1100" i="1">
                <a:solidFill>
                  <a:schemeClr val="dk1"/>
                </a:solidFill>
              </a:rPr>
              <a:t>Ann Emerg Med</a:t>
            </a:r>
            <a:r>
              <a:rPr lang="en" sz="1100">
                <a:solidFill>
                  <a:schemeClr val="dk1"/>
                </a:solidFill>
              </a:rPr>
              <a:t>. 2018;72(1):86-92.</a:t>
            </a:r>
            <a:endParaRPr sz="11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Prager S, Dalton VK, Allen RH. Early pregnancy loss. </a:t>
            </a:r>
            <a:r>
              <a:rPr lang="en" sz="1100" i="1">
                <a:solidFill>
                  <a:schemeClr val="dk1"/>
                </a:solidFill>
              </a:rPr>
              <a:t>Obstet Gynecol</a:t>
            </a:r>
            <a:r>
              <a:rPr lang="en" sz="1100">
                <a:solidFill>
                  <a:schemeClr val="dk1"/>
                </a:solidFill>
              </a:rPr>
              <a:t>. 2018;132(5):E197-E207.</a:t>
            </a:r>
            <a:endParaRPr sz="11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Stubblefield PG, Grimes DA. Septic abortion. </a:t>
            </a:r>
            <a:r>
              <a:rPr lang="en" sz="1100" i="1">
                <a:solidFill>
                  <a:schemeClr val="dk1"/>
                </a:solidFill>
              </a:rPr>
              <a:t>N Engl J Med</a:t>
            </a:r>
            <a:r>
              <a:rPr lang="en" sz="1100">
                <a:solidFill>
                  <a:schemeClr val="dk1"/>
                </a:solidFill>
              </a:rPr>
              <a:t>. 1994;331(5):310-314.</a:t>
            </a:r>
            <a:endParaRPr sz="11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Roboto"/>
              <a:ea typeface="Roboto"/>
              <a:cs typeface="Roboto"/>
              <a:sym typeface="Roboto"/>
            </a:endParaRPr>
          </a:p>
          <a:p>
            <a:pPr marL="0" lvl="0" indent="0" algn="l" rtl="0">
              <a:spcBef>
                <a:spcPts val="0"/>
              </a:spcBef>
              <a:spcAft>
                <a:spcPts val="0"/>
              </a:spcAft>
              <a:buNone/>
            </a:pPr>
            <a:r>
              <a:rPr lang="en" sz="1100">
                <a:solidFill>
                  <a:schemeClr val="dk1"/>
                </a:solidFill>
              </a:rPr>
              <a:t>Achilles SL, Reeves MF. Prevention of infection after induced abortion: release date October 2010: SFP guideline 20102. Society of Family Planning. </a:t>
            </a:r>
            <a:r>
              <a:rPr lang="en" sz="1100" i="1">
                <a:solidFill>
                  <a:schemeClr val="dk1"/>
                </a:solidFill>
              </a:rPr>
              <a:t>Contraception</a:t>
            </a:r>
            <a:r>
              <a:rPr lang="en" sz="1100">
                <a:solidFill>
                  <a:schemeClr val="dk1"/>
                </a:solidFill>
              </a:rPr>
              <a:t>. Published online 2011.</a:t>
            </a:r>
            <a:endParaRPr sz="1100">
              <a:solidFill>
                <a:schemeClr val="dk1"/>
              </a:solidFill>
              <a:latin typeface="Roboto"/>
              <a:ea typeface="Roboto"/>
              <a:cs typeface="Roboto"/>
              <a:sym typeface="Roboto"/>
            </a:endParaRPr>
          </a:p>
          <a:p>
            <a:pPr marL="0" lvl="0" indent="0" algn="l" rtl="0">
              <a:spcBef>
                <a:spcPts val="1200"/>
              </a:spcBef>
              <a:spcAft>
                <a:spcPts val="0"/>
              </a:spcAft>
              <a:buNone/>
            </a:pPr>
            <a:r>
              <a:rPr lang="en" sz="1100">
                <a:solidFill>
                  <a:schemeClr val="dk1"/>
                </a:solidFill>
              </a:rPr>
              <a:t>White K, Carroll E, Grossman D. Complications from first-trimester aspiration abortion: a systematic review of the literature. </a:t>
            </a:r>
            <a:r>
              <a:rPr lang="en" sz="1100" i="1">
                <a:solidFill>
                  <a:schemeClr val="dk1"/>
                </a:solidFill>
              </a:rPr>
              <a:t>Contraception</a:t>
            </a:r>
            <a:r>
              <a:rPr lang="en" sz="1100">
                <a:solidFill>
                  <a:schemeClr val="dk1"/>
                </a:solidFill>
              </a:rPr>
              <a:t>. 2015;92(5):422-438.</a:t>
            </a:r>
            <a:endParaRPr sz="1100">
              <a:solidFill>
                <a:schemeClr val="dk1"/>
              </a:solidFill>
            </a:endParaRPr>
          </a:p>
          <a:p>
            <a:pPr marL="0" lvl="0" indent="0" algn="l" rtl="0">
              <a:spcBef>
                <a:spcPts val="1200"/>
              </a:spcBef>
              <a:spcAft>
                <a:spcPts val="0"/>
              </a:spcAft>
              <a:buNone/>
            </a:pPr>
            <a:r>
              <a:rPr lang="en" sz="1100">
                <a:solidFill>
                  <a:schemeClr val="dk1"/>
                </a:solidFill>
              </a:rPr>
              <a:t>Kaali SG, Szigetvari IA, Bartfai GS. The frequency and management of uterine perforations during first-trimester abortions. </a:t>
            </a:r>
            <a:r>
              <a:rPr lang="en" sz="1100" i="1">
                <a:solidFill>
                  <a:schemeClr val="dk1"/>
                </a:solidFill>
              </a:rPr>
              <a:t>Am J Obstet Gynecol</a:t>
            </a:r>
            <a:r>
              <a:rPr lang="en" sz="1100">
                <a:solidFill>
                  <a:schemeClr val="dk1"/>
                </a:solidFill>
              </a:rPr>
              <a:t>. 1989;161(2):406-408.</a:t>
            </a:r>
            <a:endParaRPr sz="1100">
              <a:solidFill>
                <a:schemeClr val="dk1"/>
              </a:solidFill>
            </a:endParaRPr>
          </a:p>
          <a:p>
            <a:pPr marL="0" lvl="0" indent="0" algn="l" rtl="0">
              <a:spcBef>
                <a:spcPts val="1200"/>
              </a:spcBef>
              <a:spcAft>
                <a:spcPts val="1200"/>
              </a:spcAft>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64"/>
        <p:cNvGrpSpPr/>
        <p:nvPr/>
      </p:nvGrpSpPr>
      <p:grpSpPr>
        <a:xfrm>
          <a:off x="0" y="0"/>
          <a:ext cx="0" cy="0"/>
          <a:chOff x="0" y="0"/>
          <a:chExt cx="0" cy="0"/>
        </a:xfrm>
      </p:grpSpPr>
      <p:sp>
        <p:nvSpPr>
          <p:cNvPr id="65" name="Google Shape;65;p15"/>
          <p:cNvSpPr txBox="1">
            <a:spLocks noGrp="1"/>
          </p:cNvSpPr>
          <p:nvPr>
            <p:ph type="body" idx="1"/>
          </p:nvPr>
        </p:nvSpPr>
        <p:spPr>
          <a:xfrm>
            <a:off x="426000" y="2068925"/>
            <a:ext cx="8319300" cy="92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300">
                <a:solidFill>
                  <a:schemeClr val="dk1"/>
                </a:solidFill>
              </a:rPr>
              <a:t>Nonviable, intrauterine pregnancy </a:t>
            </a:r>
            <a:endParaRPr sz="3300">
              <a:solidFill>
                <a:schemeClr val="dk1"/>
              </a:solidFill>
            </a:endParaRPr>
          </a:p>
          <a:p>
            <a:pPr marL="0" lvl="0" indent="0" algn="ctr" rtl="0">
              <a:spcBef>
                <a:spcPts val="1200"/>
              </a:spcBef>
              <a:spcAft>
                <a:spcPts val="1200"/>
              </a:spcAft>
              <a:buNone/>
            </a:pPr>
            <a:r>
              <a:rPr lang="en" sz="3300">
                <a:solidFill>
                  <a:schemeClr val="dk1"/>
                </a:solidFill>
              </a:rPr>
              <a:t>within the </a:t>
            </a:r>
            <a:r>
              <a:rPr lang="en" sz="3300" b="1">
                <a:solidFill>
                  <a:schemeClr val="dk1"/>
                </a:solidFill>
              </a:rPr>
              <a:t>first 12 6/7 weeks </a:t>
            </a:r>
            <a:r>
              <a:rPr lang="en" sz="3300">
                <a:solidFill>
                  <a:schemeClr val="dk1"/>
                </a:solidFill>
              </a:rPr>
              <a:t>of gestation.</a:t>
            </a:r>
            <a:endParaRPr sz="3300">
              <a:solidFill>
                <a:schemeClr val="dk1"/>
              </a:solidFill>
            </a:endParaRPr>
          </a:p>
        </p:txBody>
      </p:sp>
      <p:sp>
        <p:nvSpPr>
          <p:cNvPr id="66" name="Google Shape;66;p15"/>
          <p:cNvSpPr txBox="1">
            <a:spLocks noGrp="1"/>
          </p:cNvSpPr>
          <p:nvPr>
            <p:ph type="title"/>
          </p:nvPr>
        </p:nvSpPr>
        <p:spPr>
          <a:xfrm>
            <a:off x="0" y="0"/>
            <a:ext cx="678081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Early Pregnancy Loss (EPL) - Definitions</a:t>
            </a:r>
            <a:endParaRPr sz="2400" b="1" dirty="0"/>
          </a:p>
        </p:txBody>
      </p:sp>
      <p:sp>
        <p:nvSpPr>
          <p:cNvPr id="67" name="Google Shape;67;p15"/>
          <p:cNvSpPr txBox="1"/>
          <p:nvPr/>
        </p:nvSpPr>
        <p:spPr>
          <a:xfrm>
            <a:off x="300300" y="988263"/>
            <a:ext cx="8543400" cy="600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Clr>
                <a:schemeClr val="dk1"/>
              </a:buClr>
              <a:buSzPts val="1100"/>
              <a:buFont typeface="Arial"/>
              <a:buNone/>
            </a:pPr>
            <a:r>
              <a:rPr lang="en" sz="2700" b="1">
                <a:solidFill>
                  <a:schemeClr val="dk1"/>
                </a:solidFill>
              </a:rPr>
              <a:t>AKA: Spontaneous Abortion (SAB) or Miscarriage</a:t>
            </a:r>
            <a:endParaRPr sz="2300" b="1">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71"/>
        <p:cNvGrpSpPr/>
        <p:nvPr/>
      </p:nvGrpSpPr>
      <p:grpSpPr>
        <a:xfrm>
          <a:off x="0" y="0"/>
          <a:ext cx="0" cy="0"/>
          <a:chOff x="0" y="0"/>
          <a:chExt cx="0" cy="0"/>
        </a:xfrm>
      </p:grpSpPr>
      <p:graphicFrame>
        <p:nvGraphicFramePr>
          <p:cNvPr id="72" name="Google Shape;72;p16"/>
          <p:cNvGraphicFramePr/>
          <p:nvPr/>
        </p:nvGraphicFramePr>
        <p:xfrm>
          <a:off x="4256200" y="1653022"/>
          <a:ext cx="4800675" cy="2906525"/>
        </p:xfrm>
        <a:graphic>
          <a:graphicData uri="http://schemas.openxmlformats.org/drawingml/2006/table">
            <a:tbl>
              <a:tblPr>
                <a:noFill/>
                <a:tableStyleId>{7B21D90F-9257-416F-94FD-EC3D76F816B7}</a:tableStyleId>
              </a:tblPr>
              <a:tblGrid>
                <a:gridCol w="4800675">
                  <a:extLst>
                    <a:ext uri="{9D8B030D-6E8A-4147-A177-3AD203B41FA5}">
                      <a16:colId xmlns:a16="http://schemas.microsoft.com/office/drawing/2014/main" val="20000"/>
                    </a:ext>
                  </a:extLst>
                </a:gridCol>
              </a:tblGrid>
              <a:tr h="663975">
                <a:tc>
                  <a:txBody>
                    <a:bodyPr/>
                    <a:lstStyle/>
                    <a:p>
                      <a:pPr marL="0" lvl="0" indent="0" algn="ctr" rtl="0">
                        <a:spcBef>
                          <a:spcPts val="0"/>
                        </a:spcBef>
                        <a:spcAft>
                          <a:spcPts val="0"/>
                        </a:spcAft>
                        <a:buNone/>
                      </a:pPr>
                      <a:r>
                        <a:rPr lang="en" sz="1700">
                          <a:solidFill>
                            <a:schemeClr val="dk1"/>
                          </a:solidFill>
                        </a:rPr>
                        <a:t>Crown-rump length ⩾ 7mm AND no heartbeat</a:t>
                      </a:r>
                      <a:endParaRPr sz="1700"/>
                    </a:p>
                  </a:txBody>
                  <a:tcPr marL="91425" marR="91425" marT="91425" marB="91425" anchor="ctr">
                    <a:lnL w="28575" cap="flat" cmpd="sng">
                      <a:solidFill>
                        <a:srgbClr val="212121"/>
                      </a:solidFill>
                      <a:prstDash val="solid"/>
                      <a:round/>
                      <a:headEnd type="none" w="sm" len="sm"/>
                      <a:tailEnd type="none" w="sm" len="sm"/>
                    </a:lnL>
                    <a:lnR w="28575" cap="flat" cmpd="sng">
                      <a:solidFill>
                        <a:srgbClr val="212121"/>
                      </a:solidFill>
                      <a:prstDash val="solid"/>
                      <a:round/>
                      <a:headEnd type="none" w="sm" len="sm"/>
                      <a:tailEnd type="none" w="sm" len="sm"/>
                    </a:lnR>
                    <a:lnT w="2857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0"/>
                  </a:ext>
                </a:extLst>
              </a:tr>
              <a:tr h="606100">
                <a:tc>
                  <a:txBody>
                    <a:bodyPr/>
                    <a:lstStyle/>
                    <a:p>
                      <a:pPr marL="0" lvl="0" indent="0" algn="ctr" rtl="0">
                        <a:spcBef>
                          <a:spcPts val="0"/>
                        </a:spcBef>
                        <a:spcAft>
                          <a:spcPts val="0"/>
                        </a:spcAft>
                        <a:buNone/>
                      </a:pPr>
                      <a:r>
                        <a:rPr lang="en" sz="1700">
                          <a:solidFill>
                            <a:schemeClr val="dk1"/>
                          </a:solidFill>
                        </a:rPr>
                        <a:t>Mean sac diameter ⩾ 25mm AND no embryo</a:t>
                      </a:r>
                      <a:endParaRPr sz="1700"/>
                    </a:p>
                  </a:txBody>
                  <a:tcPr marL="91425" marR="91425" marT="91425" marB="91425" anchor="ctr">
                    <a:lnL w="28575" cap="flat" cmpd="sng">
                      <a:solidFill>
                        <a:srgbClr val="212121"/>
                      </a:solidFill>
                      <a:prstDash val="solid"/>
                      <a:round/>
                      <a:headEnd type="none" w="sm" len="sm"/>
                      <a:tailEnd type="none" w="sm" len="sm"/>
                    </a:lnL>
                    <a:lnR w="2857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1"/>
                  </a:ext>
                </a:extLst>
              </a:tr>
              <a:tr h="818225">
                <a:tc>
                  <a:txBody>
                    <a:bodyPr/>
                    <a:lstStyle/>
                    <a:p>
                      <a:pPr marL="0" lvl="0" indent="0" algn="ctr" rtl="0">
                        <a:spcBef>
                          <a:spcPts val="0"/>
                        </a:spcBef>
                        <a:spcAft>
                          <a:spcPts val="0"/>
                        </a:spcAft>
                        <a:buNone/>
                      </a:pPr>
                      <a:r>
                        <a:rPr lang="en" sz="1700">
                          <a:solidFill>
                            <a:schemeClr val="dk1"/>
                          </a:solidFill>
                        </a:rPr>
                        <a:t>Absence of embryo w/ heartbeat ⩾ 2wks after US with a gestational sac without a yolk sac</a:t>
                      </a:r>
                      <a:endParaRPr sz="1700"/>
                    </a:p>
                  </a:txBody>
                  <a:tcPr marL="91425" marR="91425" marT="91425" marB="91425" anchor="ctr">
                    <a:lnL w="28575" cap="flat" cmpd="sng">
                      <a:solidFill>
                        <a:srgbClr val="212121"/>
                      </a:solidFill>
                      <a:prstDash val="solid"/>
                      <a:round/>
                      <a:headEnd type="none" w="sm" len="sm"/>
                      <a:tailEnd type="none" w="sm" len="sm"/>
                    </a:lnL>
                    <a:lnR w="2857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2"/>
                  </a:ext>
                </a:extLst>
              </a:tr>
              <a:tr h="818225">
                <a:tc>
                  <a:txBody>
                    <a:bodyPr/>
                    <a:lstStyle/>
                    <a:p>
                      <a:pPr marL="0" lvl="0" indent="0" algn="ctr" rtl="0">
                        <a:spcBef>
                          <a:spcPts val="0"/>
                        </a:spcBef>
                        <a:spcAft>
                          <a:spcPts val="0"/>
                        </a:spcAft>
                        <a:buNone/>
                      </a:pPr>
                      <a:r>
                        <a:rPr lang="en" sz="1700">
                          <a:solidFill>
                            <a:schemeClr val="dk1"/>
                          </a:solidFill>
                        </a:rPr>
                        <a:t>Absence of embryo w/ heartbeat ⩾ 11 days after US with gestational sac with a yolk sac</a:t>
                      </a:r>
                      <a:endParaRPr sz="1700"/>
                    </a:p>
                  </a:txBody>
                  <a:tcPr marL="91425" marR="91425" marT="91425" marB="91425" anchor="ctr">
                    <a:lnL w="28575" cap="flat" cmpd="sng">
                      <a:solidFill>
                        <a:srgbClr val="212121"/>
                      </a:solidFill>
                      <a:prstDash val="solid"/>
                      <a:round/>
                      <a:headEnd type="none" w="sm" len="sm"/>
                      <a:tailEnd type="none" w="sm" len="sm"/>
                    </a:lnL>
                    <a:lnR w="2857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28575" cap="flat" cmpd="sng">
                      <a:solidFill>
                        <a:srgbClr val="21212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73" name="Google Shape;73;p16"/>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Diagnosis by Ultrasound</a:t>
            </a:r>
            <a:endParaRPr sz="2400" b="1" dirty="0"/>
          </a:p>
        </p:txBody>
      </p:sp>
      <p:grpSp>
        <p:nvGrpSpPr>
          <p:cNvPr id="74" name="Google Shape;74;p16"/>
          <p:cNvGrpSpPr/>
          <p:nvPr/>
        </p:nvGrpSpPr>
        <p:grpSpPr>
          <a:xfrm>
            <a:off x="76198" y="1653012"/>
            <a:ext cx="4415131" cy="2906549"/>
            <a:chOff x="162873" y="1653025"/>
            <a:chExt cx="4415131" cy="2906549"/>
          </a:xfrm>
        </p:grpSpPr>
        <p:grpSp>
          <p:nvGrpSpPr>
            <p:cNvPr id="75" name="Google Shape;75;p16"/>
            <p:cNvGrpSpPr/>
            <p:nvPr/>
          </p:nvGrpSpPr>
          <p:grpSpPr>
            <a:xfrm>
              <a:off x="162873" y="1653025"/>
              <a:ext cx="4415131" cy="2906549"/>
              <a:chOff x="5157276" y="1576875"/>
              <a:chExt cx="4215324" cy="2773425"/>
            </a:xfrm>
          </p:grpSpPr>
          <p:pic>
            <p:nvPicPr>
              <p:cNvPr id="76" name="Google Shape;76;p16"/>
              <p:cNvPicPr preferRelativeResize="0"/>
              <p:nvPr/>
            </p:nvPicPr>
            <p:blipFill rotWithShape="1">
              <a:blip r:embed="rId3">
                <a:alphaModFix/>
              </a:blip>
              <a:srcRect l="15074" t="19093"/>
              <a:stretch/>
            </p:blipFill>
            <p:spPr>
              <a:xfrm>
                <a:off x="5157276" y="1576875"/>
                <a:ext cx="3881524" cy="2773425"/>
              </a:xfrm>
              <a:prstGeom prst="rect">
                <a:avLst/>
              </a:prstGeom>
              <a:noFill/>
              <a:ln>
                <a:noFill/>
              </a:ln>
            </p:spPr>
          </p:pic>
          <p:sp>
            <p:nvSpPr>
              <p:cNvPr id="77" name="Google Shape;77;p16"/>
              <p:cNvSpPr txBox="1"/>
              <p:nvPr/>
            </p:nvSpPr>
            <p:spPr>
              <a:xfrm>
                <a:off x="7321200" y="4057800"/>
                <a:ext cx="2051400" cy="279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a:solidFill>
                      <a:schemeClr val="lt1"/>
                    </a:solidFill>
                  </a:rPr>
                  <a:t>Image courtesy of Wikimedia Commons</a:t>
                </a:r>
                <a:endParaRPr sz="700">
                  <a:solidFill>
                    <a:schemeClr val="lt1"/>
                  </a:solidFill>
                </a:endParaRPr>
              </a:p>
            </p:txBody>
          </p:sp>
        </p:grpSp>
        <p:sp>
          <p:nvSpPr>
            <p:cNvPr id="78" name="Google Shape;78;p16"/>
            <p:cNvSpPr txBox="1"/>
            <p:nvPr/>
          </p:nvSpPr>
          <p:spPr>
            <a:xfrm>
              <a:off x="583025" y="1873050"/>
              <a:ext cx="1833900" cy="431100"/>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solidFill>
                    <a:srgbClr val="FF0000"/>
                  </a:solidFill>
                </a:rPr>
                <a:t>Gestational sac</a:t>
              </a:r>
              <a:endParaRPr sz="1600" b="1">
                <a:solidFill>
                  <a:srgbClr val="FF0000"/>
                </a:solidFill>
              </a:endParaRPr>
            </a:p>
          </p:txBody>
        </p:sp>
      </p:grpSp>
      <p:sp>
        <p:nvSpPr>
          <p:cNvPr id="79" name="Google Shape;79;p16"/>
          <p:cNvSpPr txBox="1"/>
          <p:nvPr/>
        </p:nvSpPr>
        <p:spPr>
          <a:xfrm>
            <a:off x="162875" y="541025"/>
            <a:ext cx="85992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 sz="2000">
                <a:solidFill>
                  <a:schemeClr val="dk1"/>
                </a:solidFill>
              </a:rPr>
              <a:t> Generally: an </a:t>
            </a:r>
            <a:r>
              <a:rPr lang="en" sz="2000" b="1">
                <a:solidFill>
                  <a:schemeClr val="dk1"/>
                </a:solidFill>
              </a:rPr>
              <a:t>empty gestational sac</a:t>
            </a:r>
            <a:r>
              <a:rPr lang="en" sz="2000">
                <a:solidFill>
                  <a:schemeClr val="dk1"/>
                </a:solidFill>
              </a:rPr>
              <a:t> </a:t>
            </a:r>
            <a:r>
              <a:rPr lang="en" sz="2000" i="1">
                <a:solidFill>
                  <a:schemeClr val="dk1"/>
                </a:solidFill>
              </a:rPr>
              <a:t>OR</a:t>
            </a:r>
            <a:r>
              <a:rPr lang="en" sz="2000">
                <a:solidFill>
                  <a:schemeClr val="dk1"/>
                </a:solidFill>
              </a:rPr>
              <a:t> a gestational sac containing an embryo or fetus </a:t>
            </a:r>
            <a:r>
              <a:rPr lang="en" sz="2000" b="1">
                <a:solidFill>
                  <a:schemeClr val="dk1"/>
                </a:solidFill>
              </a:rPr>
              <a:t>without fetal heart activity</a:t>
            </a:r>
            <a:r>
              <a:rPr lang="en" sz="2000">
                <a:solidFill>
                  <a:schemeClr val="dk1"/>
                </a:solidFill>
              </a:rPr>
              <a:t> </a:t>
            </a:r>
            <a:endParaRPr sz="2000">
              <a:solidFill>
                <a:schemeClr val="dk1"/>
              </a:solidFill>
            </a:endParaRPr>
          </a:p>
        </p:txBody>
      </p:sp>
      <p:cxnSp>
        <p:nvCxnSpPr>
          <p:cNvPr id="80" name="Google Shape;80;p16"/>
          <p:cNvCxnSpPr/>
          <p:nvPr/>
        </p:nvCxnSpPr>
        <p:spPr>
          <a:xfrm>
            <a:off x="1052425" y="2327175"/>
            <a:ext cx="429900" cy="444600"/>
          </a:xfrm>
          <a:prstGeom prst="straightConnector1">
            <a:avLst/>
          </a:prstGeom>
          <a:noFill/>
          <a:ln w="28575" cap="flat" cmpd="sng">
            <a:solidFill>
              <a:srgbClr val="FF000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84"/>
        <p:cNvGrpSpPr/>
        <p:nvPr/>
      </p:nvGrpSpPr>
      <p:grpSpPr>
        <a:xfrm>
          <a:off x="0" y="0"/>
          <a:ext cx="0" cy="0"/>
          <a:chOff x="0" y="0"/>
          <a:chExt cx="0" cy="0"/>
        </a:xfrm>
      </p:grpSpPr>
      <p:sp>
        <p:nvSpPr>
          <p:cNvPr id="85" name="Google Shape;85;p1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rgbClr val="000000"/>
              </a:buClr>
              <a:buSzPct val="47954"/>
              <a:buFont typeface="Arial"/>
              <a:buNone/>
            </a:pPr>
            <a:r>
              <a:rPr lang="en" sz="2400" b="1" dirty="0">
                <a:solidFill>
                  <a:srgbClr val="000000"/>
                </a:solidFill>
              </a:rPr>
              <a:t>EPL - Ultrasound Assessment</a:t>
            </a:r>
            <a:endParaRPr sz="2400" b="1" dirty="0">
              <a:solidFill>
                <a:srgbClr val="000000"/>
              </a:solidFill>
            </a:endParaRPr>
          </a:p>
          <a:p>
            <a:pPr marL="0" lvl="0" indent="0" algn="ctr" rtl="0">
              <a:spcBef>
                <a:spcPts val="0"/>
              </a:spcBef>
              <a:spcAft>
                <a:spcPts val="0"/>
              </a:spcAft>
              <a:buNone/>
            </a:pPr>
            <a:endParaRPr dirty="0"/>
          </a:p>
        </p:txBody>
      </p:sp>
      <p:sp>
        <p:nvSpPr>
          <p:cNvPr id="86" name="Google Shape;86;p17"/>
          <p:cNvSpPr txBox="1">
            <a:spLocks noGrp="1"/>
          </p:cNvSpPr>
          <p:nvPr>
            <p:ph type="body" idx="1"/>
          </p:nvPr>
        </p:nvSpPr>
        <p:spPr>
          <a:xfrm>
            <a:off x="251975" y="1152475"/>
            <a:ext cx="4320000" cy="26571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 sz="3016">
                <a:solidFill>
                  <a:schemeClr val="dk1"/>
                </a:solidFill>
              </a:rPr>
              <a:t>Also consider rapid bedside assessment for </a:t>
            </a:r>
            <a:r>
              <a:rPr lang="en" sz="3016" b="1">
                <a:solidFill>
                  <a:schemeClr val="dk1"/>
                </a:solidFill>
              </a:rPr>
              <a:t>free intra-pelvic or intra-abdominal fluid</a:t>
            </a:r>
            <a:endParaRPr>
              <a:solidFill>
                <a:schemeClr val="dk1"/>
              </a:solidFill>
            </a:endParaRPr>
          </a:p>
        </p:txBody>
      </p:sp>
      <p:pic>
        <p:nvPicPr>
          <p:cNvPr id="88" name="Google Shape;88;p17"/>
          <p:cNvPicPr preferRelativeResize="0"/>
          <p:nvPr/>
        </p:nvPicPr>
        <p:blipFill rotWithShape="1">
          <a:blip r:embed="rId3">
            <a:alphaModFix/>
          </a:blip>
          <a:srcRect l="46804" r="89138" b="48165"/>
          <a:stretch/>
        </p:blipFill>
        <p:spPr>
          <a:xfrm flipH="1">
            <a:off x="3482426" y="572700"/>
            <a:ext cx="4150374" cy="4489375"/>
          </a:xfrm>
          <a:prstGeom prst="rect">
            <a:avLst/>
          </a:prstGeom>
          <a:noFill/>
          <a:ln>
            <a:noFill/>
          </a:ln>
        </p:spPr>
      </p:pic>
      <p:pic>
        <p:nvPicPr>
          <p:cNvPr id="3" name="Picture 4">
            <a:extLst>
              <a:ext uri="{FF2B5EF4-FFF2-40B4-BE49-F238E27FC236}">
                <a16:creationId xmlns:a16="http://schemas.microsoft.com/office/drawing/2014/main" id="{03E59060-E2DF-2C12-EF71-C0DC2675589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5022" b="45512"/>
          <a:stretch/>
        </p:blipFill>
        <p:spPr bwMode="auto">
          <a:xfrm>
            <a:off x="4571975" y="422322"/>
            <a:ext cx="4565963" cy="41484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02FED86-088B-D4D5-00AF-3FB238B68027}"/>
              </a:ext>
            </a:extLst>
          </p:cNvPr>
          <p:cNvSpPr txBox="1"/>
          <p:nvPr/>
        </p:nvSpPr>
        <p:spPr>
          <a:xfrm>
            <a:off x="6854956" y="4290291"/>
            <a:ext cx="2093843" cy="430887"/>
          </a:xfrm>
          <a:prstGeom prst="rect">
            <a:avLst/>
          </a:prstGeom>
          <a:noFill/>
        </p:spPr>
        <p:txBody>
          <a:bodyPr wrap="none" rtlCol="0">
            <a:spAutoFit/>
          </a:bodyPr>
          <a:lstStyle/>
          <a:p>
            <a:r>
              <a:rPr lang="en-US" sz="800" dirty="0">
                <a:solidFill>
                  <a:schemeClr val="lt1"/>
                </a:solidFill>
              </a:rPr>
              <a:t>Image courtesy of </a:t>
            </a:r>
            <a:r>
              <a:rPr lang="en-US" sz="800" dirty="0" err="1">
                <a:solidFill>
                  <a:schemeClr val="lt1"/>
                </a:solidFill>
              </a:rPr>
              <a:t>Rasha</a:t>
            </a:r>
            <a:r>
              <a:rPr lang="en-US" sz="800" dirty="0">
                <a:solidFill>
                  <a:schemeClr val="lt1"/>
                </a:solidFill>
              </a:rPr>
              <a:t> </a:t>
            </a:r>
            <a:r>
              <a:rPr lang="en-US" sz="800" dirty="0" err="1">
                <a:solidFill>
                  <a:schemeClr val="lt1"/>
                </a:solidFill>
              </a:rPr>
              <a:t>Buhumaid</a:t>
            </a:r>
            <a:r>
              <a:rPr lang="en-US" sz="800" dirty="0">
                <a:solidFill>
                  <a:schemeClr val="lt1"/>
                </a:solidFill>
              </a:rPr>
              <a:t>, </a:t>
            </a:r>
            <a:r>
              <a:rPr lang="en-US" sz="800" dirty="0" err="1">
                <a:solidFill>
                  <a:schemeClr val="lt1"/>
                </a:solidFill>
              </a:rPr>
              <a:t>flickr</a:t>
            </a:r>
            <a:endParaRPr lang="en-US" sz="800" dirty="0">
              <a:solidFill>
                <a:schemeClr val="lt1"/>
              </a:solidFill>
            </a:endParaRPr>
          </a:p>
          <a:p>
            <a:endParaRPr lang="en-US" dirty="0"/>
          </a:p>
        </p:txBody>
      </p:sp>
      <p:sp>
        <p:nvSpPr>
          <p:cNvPr id="5" name="Rectangle 4">
            <a:extLst>
              <a:ext uri="{FF2B5EF4-FFF2-40B4-BE49-F238E27FC236}">
                <a16:creationId xmlns:a16="http://schemas.microsoft.com/office/drawing/2014/main" id="{E1381261-94AC-FB47-4321-F62FFA1B00CD}"/>
              </a:ext>
            </a:extLst>
          </p:cNvPr>
          <p:cNvSpPr/>
          <p:nvPr/>
        </p:nvSpPr>
        <p:spPr>
          <a:xfrm>
            <a:off x="4571975" y="422322"/>
            <a:ext cx="1199433" cy="1263974"/>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93"/>
        <p:cNvGrpSpPr/>
        <p:nvPr/>
      </p:nvGrpSpPr>
      <p:grpSpPr>
        <a:xfrm>
          <a:off x="0" y="0"/>
          <a:ext cx="0" cy="0"/>
          <a:chOff x="0" y="0"/>
          <a:chExt cx="0" cy="0"/>
        </a:xfrm>
      </p:grpSpPr>
      <p:sp>
        <p:nvSpPr>
          <p:cNvPr id="94" name="Google Shape;94;p18"/>
          <p:cNvSpPr txBox="1">
            <a:spLocks noGrp="1"/>
          </p:cNvSpPr>
          <p:nvPr>
            <p:ph type="body" idx="1"/>
          </p:nvPr>
        </p:nvSpPr>
        <p:spPr>
          <a:xfrm>
            <a:off x="924350" y="818925"/>
            <a:ext cx="3274200" cy="1857000"/>
          </a:xfrm>
          <a:prstGeom prst="rect">
            <a:avLst/>
          </a:prstGeom>
          <a:ln w="19050" cap="flat" cmpd="sng">
            <a:solidFill>
              <a:srgbClr val="351C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0"/>
              </a:spcAft>
              <a:buNone/>
            </a:pPr>
            <a:r>
              <a:rPr lang="en" sz="2000" b="1">
                <a:solidFill>
                  <a:schemeClr val="dk1"/>
                </a:solidFill>
              </a:rPr>
              <a:t>Missed</a:t>
            </a:r>
            <a:r>
              <a:rPr lang="en" sz="2000">
                <a:solidFill>
                  <a:schemeClr val="dk1"/>
                </a:solidFill>
              </a:rPr>
              <a:t> miscarriage:</a:t>
            </a:r>
            <a:endParaRPr sz="2000">
              <a:solidFill>
                <a:schemeClr val="dk1"/>
              </a:solidFill>
            </a:endParaRPr>
          </a:p>
          <a:p>
            <a:pPr marL="0" lvl="0" indent="0" algn="ctr" rtl="0">
              <a:spcBef>
                <a:spcPts val="1200"/>
              </a:spcBef>
              <a:spcAft>
                <a:spcPts val="1200"/>
              </a:spcAft>
              <a:buNone/>
            </a:pPr>
            <a:r>
              <a:rPr lang="en" sz="1700">
                <a:solidFill>
                  <a:schemeClr val="dk1"/>
                </a:solidFill>
              </a:rPr>
              <a:t>Non-viable embryo/fetus is not expulsed from the uterus for a prolonged period of time. </a:t>
            </a:r>
            <a:endParaRPr sz="1700">
              <a:solidFill>
                <a:schemeClr val="dk1"/>
              </a:solidFill>
            </a:endParaRPr>
          </a:p>
        </p:txBody>
      </p:sp>
      <p:sp>
        <p:nvSpPr>
          <p:cNvPr id="96" name="Google Shape;96;p18"/>
          <p:cNvSpPr txBox="1">
            <a:spLocks noGrp="1"/>
          </p:cNvSpPr>
          <p:nvPr>
            <p:ph type="title"/>
          </p:nvPr>
        </p:nvSpPr>
        <p:spPr>
          <a:xfrm>
            <a:off x="0" y="0"/>
            <a:ext cx="50964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Classification</a:t>
            </a:r>
            <a:endParaRPr sz="2400" b="1" dirty="0"/>
          </a:p>
        </p:txBody>
      </p:sp>
      <p:sp>
        <p:nvSpPr>
          <p:cNvPr id="97" name="Google Shape;97;p18"/>
          <p:cNvSpPr txBox="1">
            <a:spLocks noGrp="1"/>
          </p:cNvSpPr>
          <p:nvPr>
            <p:ph type="body" idx="1"/>
          </p:nvPr>
        </p:nvSpPr>
        <p:spPr>
          <a:xfrm>
            <a:off x="5096400" y="822902"/>
            <a:ext cx="3274200" cy="1857000"/>
          </a:xfrm>
          <a:prstGeom prst="rect">
            <a:avLst/>
          </a:prstGeom>
          <a:ln w="19050" cap="flat" cmpd="sng">
            <a:solidFill>
              <a:srgbClr val="351C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0"/>
              </a:spcAft>
              <a:buNone/>
            </a:pPr>
            <a:r>
              <a:rPr lang="en" sz="2000" b="1">
                <a:solidFill>
                  <a:schemeClr val="dk1"/>
                </a:solidFill>
              </a:rPr>
              <a:t>Inevitable</a:t>
            </a:r>
            <a:r>
              <a:rPr lang="en" sz="2000">
                <a:solidFill>
                  <a:schemeClr val="dk1"/>
                </a:solidFill>
              </a:rPr>
              <a:t> miscarriage:</a:t>
            </a:r>
            <a:endParaRPr sz="2000">
              <a:solidFill>
                <a:schemeClr val="dk1"/>
              </a:solidFill>
            </a:endParaRPr>
          </a:p>
          <a:p>
            <a:pPr marL="0" lvl="0" indent="0" algn="ctr" rtl="0">
              <a:spcBef>
                <a:spcPts val="1200"/>
              </a:spcBef>
              <a:spcAft>
                <a:spcPts val="1200"/>
              </a:spcAft>
              <a:buClr>
                <a:schemeClr val="dk1"/>
              </a:buClr>
              <a:buSzPts val="1100"/>
              <a:buFont typeface="Arial"/>
              <a:buNone/>
            </a:pPr>
            <a:r>
              <a:rPr lang="en" sz="1700">
                <a:solidFill>
                  <a:schemeClr val="dk1"/>
                </a:solidFill>
              </a:rPr>
              <a:t>Bleeding and cramping + cervical dilation or rupture of membranes.</a:t>
            </a:r>
            <a:endParaRPr sz="1700">
              <a:solidFill>
                <a:schemeClr val="dk1"/>
              </a:solidFill>
            </a:endParaRPr>
          </a:p>
        </p:txBody>
      </p:sp>
      <p:sp>
        <p:nvSpPr>
          <p:cNvPr id="2" name="TextBox 1">
            <a:extLst>
              <a:ext uri="{FF2B5EF4-FFF2-40B4-BE49-F238E27FC236}">
                <a16:creationId xmlns:a16="http://schemas.microsoft.com/office/drawing/2014/main" id="{AB0DC8AE-F756-4706-1539-6D34F52647A3}"/>
              </a:ext>
            </a:extLst>
          </p:cNvPr>
          <p:cNvSpPr txBox="1"/>
          <p:nvPr/>
        </p:nvSpPr>
        <p:spPr>
          <a:xfrm>
            <a:off x="2701636" y="3019146"/>
            <a:ext cx="3740727" cy="1777987"/>
          </a:xfrm>
          <a:prstGeom prst="rect">
            <a:avLst/>
          </a:prstGeom>
          <a:noFill/>
          <a:ln>
            <a:solidFill>
              <a:srgbClr val="351C75"/>
            </a:solidFill>
          </a:ln>
        </p:spPr>
        <p:txBody>
          <a:bodyPr wrap="square" rtlCol="0">
            <a:spAutoFit/>
          </a:bodyPr>
          <a:lstStyle/>
          <a:p>
            <a:pPr marL="0" lvl="0" indent="0" algn="ctr" rtl="0">
              <a:lnSpc>
                <a:spcPct val="115000"/>
              </a:lnSpc>
              <a:spcBef>
                <a:spcPts val="0"/>
              </a:spcBef>
              <a:spcAft>
                <a:spcPts val="0"/>
              </a:spcAft>
              <a:buNone/>
            </a:pPr>
            <a:r>
              <a:rPr lang="en-US" sz="2000" b="1" dirty="0">
                <a:solidFill>
                  <a:schemeClr val="dk1"/>
                </a:solidFill>
              </a:rPr>
              <a:t>Incomplete </a:t>
            </a:r>
            <a:r>
              <a:rPr lang="en-US" sz="2000" dirty="0">
                <a:solidFill>
                  <a:schemeClr val="dk1"/>
                </a:solidFill>
              </a:rPr>
              <a:t>miscarriage: </a:t>
            </a:r>
          </a:p>
          <a:p>
            <a:pPr marL="0" lvl="0" indent="0" algn="ctr" rtl="0">
              <a:lnSpc>
                <a:spcPct val="115000"/>
              </a:lnSpc>
              <a:spcBef>
                <a:spcPts val="1200"/>
              </a:spcBef>
              <a:spcAft>
                <a:spcPts val="1200"/>
              </a:spcAft>
              <a:buNone/>
            </a:pPr>
            <a:r>
              <a:rPr lang="en-US" sz="1700" dirty="0">
                <a:solidFill>
                  <a:schemeClr val="dk1"/>
                </a:solidFill>
              </a:rPr>
              <a:t>Products of conception have partially passed from the uterine cavity, are protruding from the external </a:t>
            </a:r>
            <a:r>
              <a:rPr lang="en-US" sz="1700" dirty="0" err="1">
                <a:solidFill>
                  <a:schemeClr val="dk1"/>
                </a:solidFill>
              </a:rPr>
              <a:t>os</a:t>
            </a:r>
            <a:r>
              <a:rPr lang="en-US" sz="1700" dirty="0">
                <a:solidFill>
                  <a:schemeClr val="dk1"/>
                </a:solidFill>
              </a:rPr>
              <a:t>, or are in the vagina.</a:t>
            </a:r>
            <a:r>
              <a:rPr lang="en-US" sz="1700" dirty="0">
                <a:solidFill>
                  <a:schemeClr val="dk2"/>
                </a:solidFill>
              </a:rPr>
              <a:t> </a:t>
            </a:r>
            <a:endParaRPr lang="en-US" sz="1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01"/>
        <p:cNvGrpSpPr/>
        <p:nvPr/>
      </p:nvGrpSpPr>
      <p:grpSpPr>
        <a:xfrm>
          <a:off x="0" y="0"/>
          <a:ext cx="0" cy="0"/>
          <a:chOff x="0" y="0"/>
          <a:chExt cx="0" cy="0"/>
        </a:xfrm>
      </p:grpSpPr>
      <p:sp>
        <p:nvSpPr>
          <p:cNvPr id="102" name="Google Shape;102;p19"/>
          <p:cNvSpPr txBox="1">
            <a:spLocks noGrp="1"/>
          </p:cNvSpPr>
          <p:nvPr>
            <p:ph type="body" idx="1"/>
          </p:nvPr>
        </p:nvSpPr>
        <p:spPr>
          <a:xfrm>
            <a:off x="94950" y="711150"/>
            <a:ext cx="89541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solidFill>
                  <a:schemeClr val="dk1"/>
                </a:solidFill>
              </a:rPr>
              <a:t>Most common </a:t>
            </a:r>
            <a:r>
              <a:rPr lang="en" sz="3600" dirty="0">
                <a:solidFill>
                  <a:schemeClr val="dk1"/>
                </a:solidFill>
              </a:rPr>
              <a:t>complication of pregnancy.</a:t>
            </a:r>
            <a:endParaRPr sz="3600" dirty="0">
              <a:solidFill>
                <a:schemeClr val="dk1"/>
              </a:solidFill>
            </a:endParaRPr>
          </a:p>
          <a:p>
            <a:pPr marL="0" lvl="0" indent="0" algn="ctr" rtl="0">
              <a:spcBef>
                <a:spcPts val="1200"/>
              </a:spcBef>
              <a:spcAft>
                <a:spcPts val="0"/>
              </a:spcAft>
              <a:buNone/>
            </a:pPr>
            <a:endParaRPr sz="2000" dirty="0">
              <a:solidFill>
                <a:schemeClr val="dk1"/>
              </a:solidFill>
            </a:endParaRPr>
          </a:p>
          <a:p>
            <a:pPr marL="0" lvl="0" indent="0" algn="ctr" rtl="0">
              <a:lnSpc>
                <a:spcPct val="100000"/>
              </a:lnSpc>
              <a:spcBef>
                <a:spcPts val="1200"/>
              </a:spcBef>
              <a:spcAft>
                <a:spcPts val="0"/>
              </a:spcAft>
              <a:buNone/>
            </a:pPr>
            <a:r>
              <a:rPr lang="en" sz="3600" dirty="0">
                <a:solidFill>
                  <a:schemeClr val="dk1"/>
                </a:solidFill>
              </a:rPr>
              <a:t>Occurs in </a:t>
            </a:r>
            <a:r>
              <a:rPr lang="en" sz="3600" b="1" dirty="0">
                <a:solidFill>
                  <a:schemeClr val="dk1"/>
                </a:solidFill>
              </a:rPr>
              <a:t>at least 10-15% </a:t>
            </a:r>
            <a:endParaRPr sz="3600" b="1" dirty="0">
              <a:solidFill>
                <a:schemeClr val="dk1"/>
              </a:solidFill>
            </a:endParaRPr>
          </a:p>
          <a:p>
            <a:pPr marL="0" lvl="0" indent="0" algn="ctr" rtl="0">
              <a:lnSpc>
                <a:spcPct val="100000"/>
              </a:lnSpc>
              <a:spcBef>
                <a:spcPts val="1200"/>
              </a:spcBef>
              <a:spcAft>
                <a:spcPts val="0"/>
              </a:spcAft>
              <a:buNone/>
            </a:pPr>
            <a:r>
              <a:rPr lang="en" sz="3600" dirty="0">
                <a:solidFill>
                  <a:schemeClr val="dk1"/>
                </a:solidFill>
              </a:rPr>
              <a:t>of all pregnancies.</a:t>
            </a:r>
            <a:endParaRPr sz="3600" dirty="0">
              <a:solidFill>
                <a:schemeClr val="dk1"/>
              </a:solidFill>
            </a:endParaRPr>
          </a:p>
          <a:p>
            <a:pPr marL="0" lvl="0" indent="0" algn="ctr" rtl="0">
              <a:spcBef>
                <a:spcPts val="1200"/>
              </a:spcBef>
              <a:spcAft>
                <a:spcPts val="0"/>
              </a:spcAft>
              <a:buNone/>
            </a:pPr>
            <a:endParaRPr sz="2000" dirty="0">
              <a:solidFill>
                <a:schemeClr val="dk1"/>
              </a:solidFill>
            </a:endParaRPr>
          </a:p>
          <a:p>
            <a:pPr marL="0" lvl="0" indent="0" algn="ctr" rtl="0">
              <a:spcBef>
                <a:spcPts val="1200"/>
              </a:spcBef>
              <a:spcAft>
                <a:spcPts val="1200"/>
              </a:spcAft>
              <a:buNone/>
            </a:pPr>
            <a:r>
              <a:rPr lang="en" sz="3600" b="1" dirty="0">
                <a:solidFill>
                  <a:schemeClr val="dk1"/>
                </a:solidFill>
              </a:rPr>
              <a:t>Risk increases</a:t>
            </a:r>
            <a:r>
              <a:rPr lang="en" sz="3600" dirty="0">
                <a:solidFill>
                  <a:schemeClr val="dk1"/>
                </a:solidFill>
              </a:rPr>
              <a:t> with age.</a:t>
            </a:r>
            <a:endParaRPr sz="3600" dirty="0">
              <a:solidFill>
                <a:schemeClr val="dk1"/>
              </a:solidFill>
            </a:endParaRPr>
          </a:p>
        </p:txBody>
      </p:sp>
      <p:sp>
        <p:nvSpPr>
          <p:cNvPr id="103" name="Google Shape;103;p19"/>
          <p:cNvSpPr txBox="1">
            <a:spLocks noGrp="1"/>
          </p:cNvSpPr>
          <p:nvPr>
            <p:ph type="title"/>
          </p:nvPr>
        </p:nvSpPr>
        <p:spPr>
          <a:xfrm>
            <a:off x="0" y="0"/>
            <a:ext cx="56010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How common?</a:t>
            </a:r>
            <a:endParaRPr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07"/>
        <p:cNvGrpSpPr/>
        <p:nvPr/>
      </p:nvGrpSpPr>
      <p:grpSpPr>
        <a:xfrm>
          <a:off x="0" y="0"/>
          <a:ext cx="0" cy="0"/>
          <a:chOff x="0" y="0"/>
          <a:chExt cx="0" cy="0"/>
        </a:xfrm>
      </p:grpSpPr>
      <p:sp>
        <p:nvSpPr>
          <p:cNvPr id="108" name="Google Shape;108;p20"/>
          <p:cNvSpPr/>
          <p:nvPr/>
        </p:nvSpPr>
        <p:spPr>
          <a:xfrm>
            <a:off x="538500" y="499225"/>
            <a:ext cx="8293800" cy="692100"/>
          </a:xfrm>
          <a:prstGeom prst="rect">
            <a:avLst/>
          </a:prstGeom>
          <a:noFill/>
          <a:ln w="38100" cap="flat" cmpd="sng">
            <a:solidFill>
              <a:srgbClr val="351C7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0"/>
          <p:cNvSpPr txBox="1">
            <a:spLocks noGrp="1"/>
          </p:cNvSpPr>
          <p:nvPr>
            <p:ph type="title"/>
          </p:nvPr>
        </p:nvSpPr>
        <p:spPr>
          <a:xfrm>
            <a:off x="0" y="0"/>
            <a:ext cx="5096400"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Emergent Complications</a:t>
            </a:r>
            <a:endParaRPr sz="2400" b="1" dirty="0"/>
          </a:p>
        </p:txBody>
      </p:sp>
      <p:sp>
        <p:nvSpPr>
          <p:cNvPr id="110" name="Google Shape;110;p20"/>
          <p:cNvSpPr txBox="1">
            <a:spLocks noGrp="1"/>
          </p:cNvSpPr>
          <p:nvPr>
            <p:ph type="body" idx="1"/>
          </p:nvPr>
        </p:nvSpPr>
        <p:spPr>
          <a:xfrm>
            <a:off x="6186650" y="636725"/>
            <a:ext cx="2902200" cy="620700"/>
          </a:xfrm>
          <a:prstGeom prst="rect">
            <a:avLst/>
          </a:prstGeom>
        </p:spPr>
        <p:txBody>
          <a:bodyPr spcFirstLastPara="1" wrap="square" lIns="91425" tIns="91425" rIns="91425" bIns="91425" anchor="t" anchorCtr="0">
            <a:normAutofit fontScale="92500" lnSpcReduction="10000"/>
          </a:bodyPr>
          <a:lstStyle/>
          <a:p>
            <a:pPr marL="0" lvl="0" indent="0" algn="ctr" rtl="0">
              <a:spcBef>
                <a:spcPts val="0"/>
              </a:spcBef>
              <a:spcAft>
                <a:spcPts val="1200"/>
              </a:spcAft>
              <a:buNone/>
            </a:pPr>
            <a:r>
              <a:rPr lang="en" b="1">
                <a:solidFill>
                  <a:schemeClr val="dk1"/>
                </a:solidFill>
              </a:rPr>
              <a:t>Missed</a:t>
            </a:r>
            <a:r>
              <a:rPr lang="en">
                <a:solidFill>
                  <a:schemeClr val="dk1"/>
                </a:solidFill>
              </a:rPr>
              <a:t> miscarriage</a:t>
            </a:r>
            <a:endParaRPr sz="1500">
              <a:solidFill>
                <a:schemeClr val="dk1"/>
              </a:solidFill>
            </a:endParaRPr>
          </a:p>
        </p:txBody>
      </p:sp>
      <p:sp>
        <p:nvSpPr>
          <p:cNvPr id="111" name="Google Shape;111;p20"/>
          <p:cNvSpPr txBox="1"/>
          <p:nvPr/>
        </p:nvSpPr>
        <p:spPr>
          <a:xfrm>
            <a:off x="3398150" y="614425"/>
            <a:ext cx="27885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Inevitable </a:t>
            </a:r>
            <a:r>
              <a:rPr lang="en" sz="1800">
                <a:solidFill>
                  <a:schemeClr val="dk1"/>
                </a:solidFill>
              </a:rPr>
              <a:t>miscarriage</a:t>
            </a:r>
            <a:endParaRPr sz="1100">
              <a:solidFill>
                <a:schemeClr val="dk1"/>
              </a:solidFill>
            </a:endParaRPr>
          </a:p>
        </p:txBody>
      </p:sp>
      <p:sp>
        <p:nvSpPr>
          <p:cNvPr id="112" name="Google Shape;112;p20"/>
          <p:cNvSpPr txBox="1"/>
          <p:nvPr/>
        </p:nvSpPr>
        <p:spPr>
          <a:xfrm>
            <a:off x="268525" y="614425"/>
            <a:ext cx="3274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Incomplete </a:t>
            </a:r>
            <a:r>
              <a:rPr lang="en" sz="1800">
                <a:solidFill>
                  <a:schemeClr val="dk1"/>
                </a:solidFill>
              </a:rPr>
              <a:t>miscarriage</a:t>
            </a:r>
            <a:endParaRPr sz="1100">
              <a:solidFill>
                <a:schemeClr val="dk1"/>
              </a:solidFill>
            </a:endParaRPr>
          </a:p>
        </p:txBody>
      </p:sp>
      <p:grpSp>
        <p:nvGrpSpPr>
          <p:cNvPr id="113" name="Google Shape;113;p20"/>
          <p:cNvGrpSpPr/>
          <p:nvPr/>
        </p:nvGrpSpPr>
        <p:grpSpPr>
          <a:xfrm>
            <a:off x="1747000" y="2106825"/>
            <a:ext cx="5740800" cy="692100"/>
            <a:chOff x="1747000" y="2106825"/>
            <a:chExt cx="5740800" cy="692100"/>
          </a:xfrm>
        </p:grpSpPr>
        <p:sp>
          <p:nvSpPr>
            <p:cNvPr id="114" name="Google Shape;114;p20"/>
            <p:cNvSpPr/>
            <p:nvPr/>
          </p:nvSpPr>
          <p:spPr>
            <a:xfrm>
              <a:off x="1747000" y="2106825"/>
              <a:ext cx="5740800" cy="692100"/>
            </a:xfrm>
            <a:prstGeom prst="rect">
              <a:avLst/>
            </a:prstGeom>
            <a:noFill/>
            <a:ln w="38100" cap="flat" cmpd="sng">
              <a:solidFill>
                <a:srgbClr val="99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115" name="Google Shape;115;p20"/>
            <p:cNvSpPr txBox="1"/>
            <p:nvPr/>
          </p:nvSpPr>
          <p:spPr>
            <a:xfrm>
              <a:off x="2010425" y="2176272"/>
              <a:ext cx="2121300" cy="554100"/>
            </a:xfrm>
            <a:prstGeom prst="rect">
              <a:avLst/>
            </a:prstGeom>
            <a:noFill/>
            <a:ln>
              <a:noFill/>
            </a:ln>
          </p:spPr>
          <p:txBody>
            <a:bodyPr spcFirstLastPara="1" wrap="square" lIns="91425" tIns="0" rIns="91425" bIns="0" anchor="t" anchorCtr="0">
              <a:spAutoFit/>
            </a:bodyPr>
            <a:lstStyle/>
            <a:p>
              <a:pPr marL="0" lvl="0" indent="0" algn="ctr" rtl="0">
                <a:lnSpc>
                  <a:spcPct val="100000"/>
                </a:lnSpc>
                <a:spcBef>
                  <a:spcPts val="0"/>
                </a:spcBef>
                <a:spcAft>
                  <a:spcPts val="0"/>
                </a:spcAft>
                <a:buNone/>
              </a:pPr>
              <a:r>
                <a:rPr lang="en" sz="1800" b="1">
                  <a:solidFill>
                    <a:schemeClr val="dk1"/>
                  </a:solidFill>
                </a:rPr>
                <a:t>Hemorrhage</a:t>
              </a:r>
              <a:endParaRPr sz="1800" b="1">
                <a:solidFill>
                  <a:schemeClr val="dk1"/>
                </a:solidFill>
              </a:endParaRPr>
            </a:p>
            <a:p>
              <a:pPr marL="0" lvl="0" indent="0" algn="ctr" rtl="0">
                <a:lnSpc>
                  <a:spcPct val="100000"/>
                </a:lnSpc>
                <a:spcBef>
                  <a:spcPts val="0"/>
                </a:spcBef>
                <a:spcAft>
                  <a:spcPts val="0"/>
                </a:spcAft>
                <a:buNone/>
              </a:pPr>
              <a:r>
                <a:rPr lang="en" sz="1800">
                  <a:solidFill>
                    <a:schemeClr val="dk1"/>
                  </a:solidFill>
                </a:rPr>
                <a:t>(+/- coagulopathy)</a:t>
              </a:r>
              <a:endParaRPr sz="1800">
                <a:solidFill>
                  <a:schemeClr val="dk1"/>
                </a:solidFill>
              </a:endParaRPr>
            </a:p>
          </p:txBody>
        </p:sp>
        <p:sp>
          <p:nvSpPr>
            <p:cNvPr id="116" name="Google Shape;116;p20"/>
            <p:cNvSpPr txBox="1"/>
            <p:nvPr/>
          </p:nvSpPr>
          <p:spPr>
            <a:xfrm>
              <a:off x="5096400" y="2211925"/>
              <a:ext cx="2272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Septic </a:t>
              </a:r>
              <a:r>
                <a:rPr lang="en" sz="1800">
                  <a:solidFill>
                    <a:schemeClr val="dk1"/>
                  </a:solidFill>
                </a:rPr>
                <a:t>miscarriage</a:t>
              </a:r>
              <a:endParaRPr sz="1100">
                <a:solidFill>
                  <a:schemeClr val="dk1"/>
                </a:solidFill>
              </a:endParaRPr>
            </a:p>
          </p:txBody>
        </p:sp>
      </p:grpSp>
      <p:sp>
        <p:nvSpPr>
          <p:cNvPr id="117" name="Google Shape;117;p20"/>
          <p:cNvSpPr/>
          <p:nvPr/>
        </p:nvSpPr>
        <p:spPr>
          <a:xfrm>
            <a:off x="2163300" y="1336082"/>
            <a:ext cx="4817400" cy="692100"/>
          </a:xfrm>
          <a:prstGeom prst="downArrowCallout">
            <a:avLst>
              <a:gd name="adj1" fmla="val 25000"/>
              <a:gd name="adj2" fmla="val 25000"/>
              <a:gd name="adj3" fmla="val 25000"/>
              <a:gd name="adj4" fmla="val 64977"/>
            </a:avLst>
          </a:prstGeom>
          <a:solidFill>
            <a:srgbClr val="EAD1DC"/>
          </a:solidFill>
          <a:ln w="28575" cap="flat" cmpd="sng">
            <a:solidFill>
              <a:srgbClr val="D5A6B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Complications</a:t>
            </a:r>
            <a:endParaRPr sz="23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121"/>
        <p:cNvGrpSpPr/>
        <p:nvPr/>
      </p:nvGrpSpPr>
      <p:grpSpPr>
        <a:xfrm>
          <a:off x="0" y="0"/>
          <a:ext cx="0" cy="0"/>
          <a:chOff x="0" y="0"/>
          <a:chExt cx="0" cy="0"/>
        </a:xfrm>
      </p:grpSpPr>
      <p:sp>
        <p:nvSpPr>
          <p:cNvPr id="122" name="Google Shape;122;p21"/>
          <p:cNvSpPr/>
          <p:nvPr/>
        </p:nvSpPr>
        <p:spPr>
          <a:xfrm>
            <a:off x="538500" y="499225"/>
            <a:ext cx="8293800" cy="692100"/>
          </a:xfrm>
          <a:prstGeom prst="rect">
            <a:avLst/>
          </a:prstGeom>
          <a:noFill/>
          <a:ln w="38100" cap="flat" cmpd="sng">
            <a:solidFill>
              <a:srgbClr val="351C7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351C75"/>
              </a:solidFill>
            </a:endParaRPr>
          </a:p>
        </p:txBody>
      </p:sp>
      <p:sp>
        <p:nvSpPr>
          <p:cNvPr id="123" name="Google Shape;123;p21"/>
          <p:cNvSpPr/>
          <p:nvPr/>
        </p:nvSpPr>
        <p:spPr>
          <a:xfrm>
            <a:off x="1166400" y="3818950"/>
            <a:ext cx="7038000" cy="1112700"/>
          </a:xfrm>
          <a:prstGeom prst="rect">
            <a:avLst/>
          </a:prstGeom>
          <a:noFill/>
          <a:ln w="38100"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1"/>
          <p:cNvSpPr txBox="1">
            <a:spLocks noGrp="1"/>
          </p:cNvSpPr>
          <p:nvPr>
            <p:ph type="title"/>
          </p:nvPr>
        </p:nvSpPr>
        <p:spPr>
          <a:xfrm>
            <a:off x="0" y="0"/>
            <a:ext cx="7101444" cy="461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400" b="1" dirty="0"/>
              <a:t>EPL - Management of Emergent Complications</a:t>
            </a:r>
            <a:endParaRPr sz="2400" b="1" dirty="0"/>
          </a:p>
        </p:txBody>
      </p:sp>
      <p:sp>
        <p:nvSpPr>
          <p:cNvPr id="125" name="Google Shape;125;p21"/>
          <p:cNvSpPr txBox="1">
            <a:spLocks noGrp="1"/>
          </p:cNvSpPr>
          <p:nvPr>
            <p:ph type="body" idx="1"/>
          </p:nvPr>
        </p:nvSpPr>
        <p:spPr>
          <a:xfrm>
            <a:off x="6186650" y="636725"/>
            <a:ext cx="2902200" cy="620700"/>
          </a:xfrm>
          <a:prstGeom prst="rect">
            <a:avLst/>
          </a:prstGeom>
        </p:spPr>
        <p:txBody>
          <a:bodyPr spcFirstLastPara="1" wrap="square" lIns="91425" tIns="91425" rIns="91425" bIns="91425" anchor="t" anchorCtr="0">
            <a:normAutofit fontScale="92500" lnSpcReduction="10000"/>
          </a:bodyPr>
          <a:lstStyle/>
          <a:p>
            <a:pPr marL="0" lvl="0" indent="0" algn="ctr" rtl="0">
              <a:spcBef>
                <a:spcPts val="0"/>
              </a:spcBef>
              <a:spcAft>
                <a:spcPts val="1200"/>
              </a:spcAft>
              <a:buNone/>
            </a:pPr>
            <a:r>
              <a:rPr lang="en" b="1">
                <a:solidFill>
                  <a:schemeClr val="dk1"/>
                </a:solidFill>
              </a:rPr>
              <a:t>Missed</a:t>
            </a:r>
            <a:r>
              <a:rPr lang="en">
                <a:solidFill>
                  <a:schemeClr val="dk1"/>
                </a:solidFill>
              </a:rPr>
              <a:t> miscarriage</a:t>
            </a:r>
            <a:endParaRPr sz="1500">
              <a:solidFill>
                <a:schemeClr val="dk1"/>
              </a:solidFill>
            </a:endParaRPr>
          </a:p>
        </p:txBody>
      </p:sp>
      <p:sp>
        <p:nvSpPr>
          <p:cNvPr id="126" name="Google Shape;126;p21"/>
          <p:cNvSpPr txBox="1"/>
          <p:nvPr/>
        </p:nvSpPr>
        <p:spPr>
          <a:xfrm>
            <a:off x="3398150" y="614425"/>
            <a:ext cx="27885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Inevitable </a:t>
            </a:r>
            <a:r>
              <a:rPr lang="en" sz="1800">
                <a:solidFill>
                  <a:schemeClr val="dk1"/>
                </a:solidFill>
              </a:rPr>
              <a:t>miscarriage</a:t>
            </a:r>
            <a:endParaRPr sz="1100">
              <a:solidFill>
                <a:schemeClr val="dk1"/>
              </a:solidFill>
            </a:endParaRPr>
          </a:p>
        </p:txBody>
      </p:sp>
      <p:sp>
        <p:nvSpPr>
          <p:cNvPr id="127" name="Google Shape;127;p21"/>
          <p:cNvSpPr txBox="1"/>
          <p:nvPr/>
        </p:nvSpPr>
        <p:spPr>
          <a:xfrm>
            <a:off x="268525" y="614425"/>
            <a:ext cx="3274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Incomplete </a:t>
            </a:r>
            <a:r>
              <a:rPr lang="en" sz="1800">
                <a:solidFill>
                  <a:schemeClr val="dk1"/>
                </a:solidFill>
              </a:rPr>
              <a:t>miscarriage</a:t>
            </a:r>
            <a:endParaRPr sz="1100">
              <a:solidFill>
                <a:schemeClr val="dk1"/>
              </a:solidFill>
            </a:endParaRPr>
          </a:p>
        </p:txBody>
      </p:sp>
      <p:sp>
        <p:nvSpPr>
          <p:cNvPr id="128" name="Google Shape;128;p21"/>
          <p:cNvSpPr txBox="1"/>
          <p:nvPr/>
        </p:nvSpPr>
        <p:spPr>
          <a:xfrm>
            <a:off x="5601100" y="4092725"/>
            <a:ext cx="2441100" cy="507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100" b="1">
                <a:solidFill>
                  <a:schemeClr val="dk1"/>
                </a:solidFill>
              </a:rPr>
              <a:t>OB/GYN Consult</a:t>
            </a:r>
            <a:endParaRPr sz="2100" b="1">
              <a:solidFill>
                <a:schemeClr val="dk1"/>
              </a:solidFill>
            </a:endParaRPr>
          </a:p>
        </p:txBody>
      </p:sp>
      <p:sp>
        <p:nvSpPr>
          <p:cNvPr id="129" name="Google Shape;129;p21"/>
          <p:cNvSpPr/>
          <p:nvPr/>
        </p:nvSpPr>
        <p:spPr>
          <a:xfrm>
            <a:off x="2163300" y="1336082"/>
            <a:ext cx="4817400" cy="692100"/>
          </a:xfrm>
          <a:prstGeom prst="downArrowCallout">
            <a:avLst>
              <a:gd name="adj1" fmla="val 25000"/>
              <a:gd name="adj2" fmla="val 25000"/>
              <a:gd name="adj3" fmla="val 25000"/>
              <a:gd name="adj4" fmla="val 64977"/>
            </a:avLst>
          </a:prstGeom>
          <a:solidFill>
            <a:srgbClr val="EAD1DC"/>
          </a:solidFill>
          <a:ln w="28575" cap="flat" cmpd="sng">
            <a:solidFill>
              <a:srgbClr val="D5A6B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Complications</a:t>
            </a:r>
            <a:endParaRPr sz="2300" b="1"/>
          </a:p>
        </p:txBody>
      </p:sp>
      <p:sp>
        <p:nvSpPr>
          <p:cNvPr id="130" name="Google Shape;130;p21"/>
          <p:cNvSpPr/>
          <p:nvPr/>
        </p:nvSpPr>
        <p:spPr>
          <a:xfrm>
            <a:off x="2163300" y="3020732"/>
            <a:ext cx="4817400" cy="692100"/>
          </a:xfrm>
          <a:prstGeom prst="downArrowCallout">
            <a:avLst>
              <a:gd name="adj1" fmla="val 25000"/>
              <a:gd name="adj2" fmla="val 25000"/>
              <a:gd name="adj3" fmla="val 25000"/>
              <a:gd name="adj4" fmla="val 64977"/>
            </a:avLst>
          </a:prstGeom>
          <a:solidFill>
            <a:srgbClr val="D0E0E3"/>
          </a:solidFill>
          <a:ln w="28575" cap="flat" cmpd="sng">
            <a:solidFill>
              <a:srgbClr val="76A5A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t>Management</a:t>
            </a:r>
            <a:endParaRPr sz="2300" b="1"/>
          </a:p>
        </p:txBody>
      </p:sp>
      <p:sp>
        <p:nvSpPr>
          <p:cNvPr id="131" name="Google Shape;131;p21"/>
          <p:cNvSpPr txBox="1"/>
          <p:nvPr/>
        </p:nvSpPr>
        <p:spPr>
          <a:xfrm>
            <a:off x="1277000" y="3846425"/>
            <a:ext cx="2952600" cy="1031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100" b="1">
                <a:solidFill>
                  <a:schemeClr val="dk1"/>
                </a:solidFill>
              </a:rPr>
              <a:t>Medications</a:t>
            </a:r>
            <a:endParaRPr sz="2100" b="1">
              <a:solidFill>
                <a:schemeClr val="dk1"/>
              </a:solidFill>
            </a:endParaRPr>
          </a:p>
          <a:p>
            <a:pPr marL="0" lvl="0" indent="0" algn="ctr" rtl="0">
              <a:spcBef>
                <a:spcPts val="0"/>
              </a:spcBef>
              <a:spcAft>
                <a:spcPts val="0"/>
              </a:spcAft>
              <a:buNone/>
            </a:pPr>
            <a:r>
              <a:rPr lang="en" sz="1700">
                <a:solidFill>
                  <a:schemeClr val="dk1"/>
                </a:solidFill>
              </a:rPr>
              <a:t>(TXA, oxytocin, methergine, hemabate, misoprostol)</a:t>
            </a:r>
            <a:endParaRPr sz="1700">
              <a:solidFill>
                <a:schemeClr val="dk1"/>
              </a:solidFill>
            </a:endParaRPr>
          </a:p>
        </p:txBody>
      </p:sp>
      <p:sp>
        <p:nvSpPr>
          <p:cNvPr id="132" name="Google Shape;132;p21"/>
          <p:cNvSpPr/>
          <p:nvPr/>
        </p:nvSpPr>
        <p:spPr>
          <a:xfrm>
            <a:off x="4593900" y="4064950"/>
            <a:ext cx="642900" cy="620700"/>
          </a:xfrm>
          <a:prstGeom prst="mathPlus">
            <a:avLst>
              <a:gd name="adj1" fmla="val 2352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1"/>
          <p:cNvSpPr/>
          <p:nvPr/>
        </p:nvSpPr>
        <p:spPr>
          <a:xfrm>
            <a:off x="1747000" y="2106825"/>
            <a:ext cx="5740800" cy="692100"/>
          </a:xfrm>
          <a:prstGeom prst="rect">
            <a:avLst/>
          </a:prstGeom>
          <a:noFill/>
          <a:ln w="38100" cap="flat" cmpd="sng">
            <a:solidFill>
              <a:srgbClr val="99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1"/>
          <p:cNvSpPr txBox="1"/>
          <p:nvPr/>
        </p:nvSpPr>
        <p:spPr>
          <a:xfrm>
            <a:off x="2010425" y="2176272"/>
            <a:ext cx="2121300" cy="554100"/>
          </a:xfrm>
          <a:prstGeom prst="rect">
            <a:avLst/>
          </a:prstGeom>
          <a:noFill/>
          <a:ln>
            <a:noFill/>
          </a:ln>
        </p:spPr>
        <p:txBody>
          <a:bodyPr spcFirstLastPara="1" wrap="square" lIns="91425" tIns="0" rIns="91425" bIns="0" anchor="t" anchorCtr="0">
            <a:spAutoFit/>
          </a:bodyPr>
          <a:lstStyle/>
          <a:p>
            <a:pPr marL="0" lvl="0" indent="0" algn="ctr" rtl="0">
              <a:lnSpc>
                <a:spcPct val="100000"/>
              </a:lnSpc>
              <a:spcBef>
                <a:spcPts val="0"/>
              </a:spcBef>
              <a:spcAft>
                <a:spcPts val="0"/>
              </a:spcAft>
              <a:buNone/>
            </a:pPr>
            <a:r>
              <a:rPr lang="en" sz="1800" b="1">
                <a:solidFill>
                  <a:schemeClr val="dk1"/>
                </a:solidFill>
              </a:rPr>
              <a:t>Hemorrhage</a:t>
            </a:r>
            <a:endParaRPr sz="1800" b="1">
              <a:solidFill>
                <a:schemeClr val="dk1"/>
              </a:solidFill>
            </a:endParaRPr>
          </a:p>
          <a:p>
            <a:pPr marL="0" lvl="0" indent="0" algn="ctr" rtl="0">
              <a:lnSpc>
                <a:spcPct val="100000"/>
              </a:lnSpc>
              <a:spcBef>
                <a:spcPts val="0"/>
              </a:spcBef>
              <a:spcAft>
                <a:spcPts val="0"/>
              </a:spcAft>
              <a:buNone/>
            </a:pPr>
            <a:r>
              <a:rPr lang="en" sz="1800">
                <a:solidFill>
                  <a:schemeClr val="dk1"/>
                </a:solidFill>
              </a:rPr>
              <a:t>(+/- coagulopathy)</a:t>
            </a:r>
            <a:endParaRPr sz="1800">
              <a:solidFill>
                <a:schemeClr val="dk1"/>
              </a:solidFill>
            </a:endParaRPr>
          </a:p>
        </p:txBody>
      </p:sp>
      <p:sp>
        <p:nvSpPr>
          <p:cNvPr id="135" name="Google Shape;135;p21"/>
          <p:cNvSpPr txBox="1"/>
          <p:nvPr/>
        </p:nvSpPr>
        <p:spPr>
          <a:xfrm>
            <a:off x="5096400" y="2211925"/>
            <a:ext cx="22722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Septic </a:t>
            </a:r>
            <a:r>
              <a:rPr lang="en" sz="1800">
                <a:solidFill>
                  <a:schemeClr val="dk1"/>
                </a:solidFill>
              </a:rPr>
              <a:t>miscarriage</a:t>
            </a:r>
            <a:endParaRPr sz="1100">
              <a:solidFill>
                <a:schemeClr val="dk1"/>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3837</Words>
  <Application>Microsoft Macintosh PowerPoint</Application>
  <PresentationFormat>On-screen Show (16:9)</PresentationFormat>
  <Paragraphs>330</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Roboto</vt:lpstr>
      <vt:lpstr>Arial</vt:lpstr>
      <vt:lpstr>Times New Roman</vt:lpstr>
      <vt:lpstr>Simple Light</vt:lpstr>
      <vt:lpstr>Manual Uterine Aspiration in the Emergency Department</vt:lpstr>
      <vt:lpstr>Patient Case</vt:lpstr>
      <vt:lpstr>Early Pregnancy Loss (EPL) - Definitions</vt:lpstr>
      <vt:lpstr>EPL - Diagnosis by Ultrasound</vt:lpstr>
      <vt:lpstr>EPL - Ultrasound Assessment </vt:lpstr>
      <vt:lpstr>EPL - Classification</vt:lpstr>
      <vt:lpstr>EPL - How common?</vt:lpstr>
      <vt:lpstr>EPL - Emergent Complications</vt:lpstr>
      <vt:lpstr>EPL - Management of Emergent Complications</vt:lpstr>
      <vt:lpstr>Patient Case (Continued)</vt:lpstr>
      <vt:lpstr>EPL - Management of Emergent Complications</vt:lpstr>
      <vt:lpstr>EPL - Management of Emergent Complications</vt:lpstr>
      <vt:lpstr>ED MUA - Proposed Indications</vt:lpstr>
      <vt:lpstr>ED MUA - Special Considerations</vt:lpstr>
      <vt:lpstr>ED MUA - Procedure Preparation</vt:lpstr>
      <vt:lpstr>PowerPoint Presentation</vt:lpstr>
      <vt:lpstr>ED MUA - Complications</vt:lpstr>
      <vt:lpstr>ED MUA - Safety</vt:lpstr>
      <vt:lpstr>ED MUA - Follow-up</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Manual Uterine Aspiration in the Emergency Department</dc:title>
  <cp:lastModifiedBy>Laura Welsh</cp:lastModifiedBy>
  <cp:revision>1</cp:revision>
  <dcterms:modified xsi:type="dcterms:W3CDTF">2023-11-07T06:10:34Z</dcterms:modified>
</cp:coreProperties>
</file>