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  <p:sldMasterId id="2147483744" r:id="rId5"/>
    <p:sldMasterId id="2147483964" r:id="rId6"/>
    <p:sldMasterId id="2147483966" r:id="rId7"/>
    <p:sldMasterId id="2147483968" r:id="rId8"/>
  </p:sldMasterIdLst>
  <p:notesMasterIdLst>
    <p:notesMasterId r:id="rId25"/>
  </p:notesMasterIdLst>
  <p:handoutMasterIdLst>
    <p:handoutMasterId r:id="rId26"/>
  </p:handoutMasterIdLst>
  <p:sldIdLst>
    <p:sldId id="296" r:id="rId9"/>
    <p:sldId id="512" r:id="rId10"/>
    <p:sldId id="513" r:id="rId11"/>
    <p:sldId id="516" r:id="rId12"/>
    <p:sldId id="522" r:id="rId13"/>
    <p:sldId id="517" r:id="rId14"/>
    <p:sldId id="523" r:id="rId15"/>
    <p:sldId id="521" r:id="rId16"/>
    <p:sldId id="519" r:id="rId17"/>
    <p:sldId id="518" r:id="rId18"/>
    <p:sldId id="524" r:id="rId19"/>
    <p:sldId id="525" r:id="rId20"/>
    <p:sldId id="526" r:id="rId21"/>
    <p:sldId id="527" r:id="rId22"/>
    <p:sldId id="528" r:id="rId23"/>
    <p:sldId id="529" r:id="rId24"/>
  </p:sldIdLst>
  <p:sldSz cx="9144000" cy="6858000" type="screen4x3"/>
  <p:notesSz cx="7026275" cy="9312275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ie S. Jones" initials="SSJ" lastIdx="1" clrIdx="0"/>
  <p:cmAuthor id="1" name="Arjun Venkatesh" initials="AV" lastIdx="6" clrIdx="1"/>
  <p:cmAuthor id="2" name="Jeremiah Schuur" initials="JDS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12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5" autoAdjust="0"/>
    <p:restoredTop sz="86022" autoAdjust="0"/>
  </p:normalViewPr>
  <p:slideViewPr>
    <p:cSldViewPr snapToGrid="0">
      <p:cViewPr>
        <p:scale>
          <a:sx n="69" d="100"/>
          <a:sy n="69" d="100"/>
        </p:scale>
        <p:origin x="-2970" y="-876"/>
      </p:cViewPr>
      <p:guideLst>
        <p:guide orient="horz" pos="2151"/>
        <p:guide pos="2880"/>
      </p:guideLst>
    </p:cSldViewPr>
  </p:slideViewPr>
  <p:outlineViewPr>
    <p:cViewPr>
      <p:scale>
        <a:sx n="33" d="100"/>
        <a:sy n="33" d="100"/>
      </p:scale>
      <p:origin x="0" y="432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806AA8-E8D7-438F-9FBB-839EC48EDC7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A306854-627F-4AF8-804D-7D28C4415C2E}">
      <dgm:prSet phldrT="[Text]" custT="1"/>
      <dgm:spPr/>
      <dgm:t>
        <a:bodyPr/>
        <a:lstStyle/>
        <a:p>
          <a:pPr algn="ctr"/>
          <a:endParaRPr lang="en-US" sz="1200" b="1" u="sng" dirty="0" smtClean="0"/>
        </a:p>
        <a:p>
          <a:pPr algn="ctr"/>
          <a:r>
            <a:rPr lang="en-US" sz="1600" b="1" u="sng" dirty="0" smtClean="0"/>
            <a:t>Learning Period (6-9 months)</a:t>
          </a:r>
        </a:p>
        <a:p>
          <a:pPr algn="l"/>
          <a:r>
            <a:rPr lang="en-US" sz="1600" b="0" u="none" dirty="0" smtClean="0"/>
            <a:t>Monthly Webinars</a:t>
          </a:r>
        </a:p>
        <a:p>
          <a:pPr algn="l"/>
          <a:r>
            <a:rPr lang="en-US" sz="1600" b="0" u="none" dirty="0" smtClean="0"/>
            <a:t>Introduction to tool kit </a:t>
          </a:r>
        </a:p>
        <a:p>
          <a:pPr algn="l"/>
          <a:r>
            <a:rPr lang="en-US" sz="1600" b="0" u="none" dirty="0" smtClean="0"/>
            <a:t>Publicize guidelines and materials</a:t>
          </a:r>
        </a:p>
        <a:p>
          <a:pPr algn="l"/>
          <a:r>
            <a:rPr lang="en-US" sz="1600" b="0" dirty="0" smtClean="0"/>
            <a:t>Disseminate CME</a:t>
          </a:r>
        </a:p>
        <a:p>
          <a:pPr algn="l"/>
          <a:r>
            <a:rPr lang="en-US" sz="1600" b="0" u="none" dirty="0" smtClean="0"/>
            <a:t>Benchmarking data</a:t>
          </a:r>
        </a:p>
        <a:p>
          <a:pPr algn="l"/>
          <a:r>
            <a:rPr lang="en-US" sz="1600" b="0" u="none" dirty="0" smtClean="0"/>
            <a:t>Office Hours </a:t>
          </a:r>
        </a:p>
        <a:p>
          <a:pPr algn="ctr"/>
          <a:r>
            <a:rPr lang="en-US" sz="1400" b="1" u="sng" dirty="0" smtClean="0"/>
            <a:t> </a:t>
          </a:r>
        </a:p>
      </dgm:t>
    </dgm:pt>
    <dgm:pt modelId="{E0E31A59-3A37-4F6F-A3A8-639DCEF79AEB}" type="parTrans" cxnId="{1CB91F68-B1C9-4784-A4AC-3C66E71DBE63}">
      <dgm:prSet/>
      <dgm:spPr/>
      <dgm:t>
        <a:bodyPr/>
        <a:lstStyle/>
        <a:p>
          <a:endParaRPr lang="en-US"/>
        </a:p>
      </dgm:t>
    </dgm:pt>
    <dgm:pt modelId="{BB4ACFE5-6CD3-4A48-9464-59CFFBB0DBFA}" type="sibTrans" cxnId="{1CB91F68-B1C9-4784-A4AC-3C66E71DBE63}">
      <dgm:prSet/>
      <dgm:spPr/>
      <dgm:t>
        <a:bodyPr/>
        <a:lstStyle/>
        <a:p>
          <a:endParaRPr lang="en-US"/>
        </a:p>
      </dgm:t>
    </dgm:pt>
    <dgm:pt modelId="{4EB00BF5-8B76-4359-9C36-1C69866F04C8}">
      <dgm:prSet phldrT="[Text]" custT="1"/>
      <dgm:spPr/>
      <dgm:t>
        <a:bodyPr/>
        <a:lstStyle/>
        <a:p>
          <a:pPr algn="ctr"/>
          <a:endParaRPr lang="en-US" sz="1200" b="1" u="sng" dirty="0" smtClean="0"/>
        </a:p>
        <a:p>
          <a:pPr algn="ctr"/>
          <a:r>
            <a:rPr lang="en-US" sz="1600" b="1" u="sng" dirty="0" smtClean="0"/>
            <a:t>Wrap Up</a:t>
          </a:r>
        </a:p>
        <a:p>
          <a:pPr algn="l"/>
          <a:r>
            <a:rPr lang="en-US" sz="1600" b="0" dirty="0" smtClean="0"/>
            <a:t>Data Reports </a:t>
          </a:r>
        </a:p>
        <a:p>
          <a:pPr algn="l"/>
          <a:r>
            <a:rPr lang="en-US" sz="1600" b="0" dirty="0" smtClean="0"/>
            <a:t>Summary Report</a:t>
          </a:r>
        </a:p>
        <a:p>
          <a:pPr algn="l"/>
          <a:r>
            <a:rPr lang="en-US" sz="1600" b="0" dirty="0" smtClean="0"/>
            <a:t>Lessons Learned </a:t>
          </a:r>
        </a:p>
        <a:p>
          <a:pPr algn="l"/>
          <a:r>
            <a:rPr lang="en-US" sz="1600" b="0" dirty="0" err="1" smtClean="0"/>
            <a:t>eCEM</a:t>
          </a:r>
          <a:r>
            <a:rPr lang="en-US" sz="1600" b="0" dirty="0" smtClean="0"/>
            <a:t> &amp; MOC credit</a:t>
          </a:r>
        </a:p>
        <a:p>
          <a:pPr algn="l"/>
          <a:r>
            <a:rPr lang="en-US" sz="1600" b="0" dirty="0" smtClean="0"/>
            <a:t>Achieve CMS PQRS </a:t>
          </a:r>
          <a:r>
            <a:rPr lang="en-US" sz="1600" b="0" dirty="0" err="1" smtClean="0"/>
            <a:t>requirments</a:t>
          </a:r>
          <a:endParaRPr lang="en-US" sz="1600" b="0" dirty="0" smtClean="0"/>
        </a:p>
        <a:p>
          <a:pPr algn="l"/>
          <a:r>
            <a:rPr lang="en-US" sz="1600" b="0" dirty="0" smtClean="0"/>
            <a:t>Re-enrollment </a:t>
          </a:r>
          <a:r>
            <a:rPr lang="en-US" sz="1400" b="0" dirty="0" smtClean="0"/>
            <a:t> </a:t>
          </a:r>
        </a:p>
        <a:p>
          <a:pPr algn="ctr"/>
          <a:endParaRPr lang="en-US" sz="1400" b="0" dirty="0" smtClean="0"/>
        </a:p>
        <a:p>
          <a:pPr algn="l"/>
          <a:endParaRPr lang="en-US" sz="1200" b="0" dirty="0"/>
        </a:p>
      </dgm:t>
    </dgm:pt>
    <dgm:pt modelId="{374F2F84-847C-4E6C-A01D-B3D49834FDA9}" type="parTrans" cxnId="{9260E0EF-FCD9-4580-9A67-C0716ADD8528}">
      <dgm:prSet/>
      <dgm:spPr/>
      <dgm:t>
        <a:bodyPr/>
        <a:lstStyle/>
        <a:p>
          <a:endParaRPr lang="en-US"/>
        </a:p>
      </dgm:t>
    </dgm:pt>
    <dgm:pt modelId="{A6F7CF7D-C06A-4E46-94F3-409CD6BAA02B}" type="sibTrans" cxnId="{9260E0EF-FCD9-4580-9A67-C0716ADD8528}">
      <dgm:prSet/>
      <dgm:spPr/>
      <dgm:t>
        <a:bodyPr/>
        <a:lstStyle/>
        <a:p>
          <a:endParaRPr lang="en-US"/>
        </a:p>
      </dgm:t>
    </dgm:pt>
    <dgm:pt modelId="{85D33A22-4593-44FB-8640-56D77853112A}">
      <dgm:prSet custT="1"/>
      <dgm:spPr/>
      <dgm:t>
        <a:bodyPr/>
        <a:lstStyle/>
        <a:p>
          <a:pPr algn="ctr"/>
          <a:endParaRPr lang="en-US" sz="1200" b="1" u="sng" dirty="0" smtClean="0"/>
        </a:p>
        <a:p>
          <a:pPr algn="ctr"/>
          <a:r>
            <a:rPr lang="en-US" sz="1600" b="1" u="sng" dirty="0" smtClean="0"/>
            <a:t>Recruitment &amp; Enrollment</a:t>
          </a:r>
        </a:p>
        <a:p>
          <a:pPr algn="l"/>
          <a:r>
            <a:rPr lang="en-US" sz="1600" b="0" dirty="0" smtClean="0">
              <a:solidFill>
                <a:schemeClr val="bg1"/>
              </a:solidFill>
            </a:rPr>
            <a:t>Enrollment Pledge</a:t>
          </a:r>
        </a:p>
        <a:p>
          <a:pPr algn="l"/>
          <a:r>
            <a:rPr lang="en-US" sz="1600" b="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Readiness Assessment Survey</a:t>
          </a:r>
        </a:p>
        <a:p>
          <a:pPr algn="l"/>
          <a:r>
            <a:rPr lang="en-US" sz="1600" b="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Participation Sign Up </a:t>
          </a:r>
        </a:p>
        <a:p>
          <a:pPr algn="l"/>
          <a:endParaRPr lang="en-US" sz="1200" b="0" dirty="0" smtClean="0">
            <a:solidFill>
              <a:schemeClr val="bg1"/>
            </a:solidFill>
            <a:effectLst/>
            <a:latin typeface="+mn-lt"/>
            <a:ea typeface="+mn-ea"/>
            <a:cs typeface="+mn-cs"/>
          </a:endParaRPr>
        </a:p>
        <a:p>
          <a:pPr algn="ctr"/>
          <a:r>
            <a:rPr lang="en-US" sz="1200" b="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 </a:t>
          </a:r>
        </a:p>
        <a:p>
          <a:pPr algn="ctr"/>
          <a:endParaRPr lang="en-US" sz="1200" b="0" dirty="0" smtClean="0">
            <a:solidFill>
              <a:schemeClr val="bg1"/>
            </a:solidFill>
          </a:endParaRPr>
        </a:p>
        <a:p>
          <a:pPr algn="ctr"/>
          <a:endParaRPr lang="en-US" sz="1200" b="1" dirty="0" smtClean="0"/>
        </a:p>
      </dgm:t>
    </dgm:pt>
    <dgm:pt modelId="{D6F05150-365A-4797-AB73-89B90EB5B3A3}" type="parTrans" cxnId="{DC67FA31-298E-40CC-93C1-7CBF48249CF0}">
      <dgm:prSet/>
      <dgm:spPr/>
      <dgm:t>
        <a:bodyPr/>
        <a:lstStyle/>
        <a:p>
          <a:endParaRPr lang="en-US"/>
        </a:p>
      </dgm:t>
    </dgm:pt>
    <dgm:pt modelId="{B6BE82B9-531B-46AF-97DE-ACF22480BFB7}" type="sibTrans" cxnId="{DC67FA31-298E-40CC-93C1-7CBF48249CF0}">
      <dgm:prSet/>
      <dgm:spPr/>
      <dgm:t>
        <a:bodyPr/>
        <a:lstStyle/>
        <a:p>
          <a:endParaRPr lang="en-US"/>
        </a:p>
      </dgm:t>
    </dgm:pt>
    <dgm:pt modelId="{B362E09D-D123-45A2-BBE1-468A80279C81}" type="pres">
      <dgm:prSet presAssocID="{D4806AA8-E8D7-438F-9FBB-839EC48EDC73}" presName="CompostProcess" presStyleCnt="0">
        <dgm:presLayoutVars>
          <dgm:dir/>
          <dgm:resizeHandles val="exact"/>
        </dgm:presLayoutVars>
      </dgm:prSet>
      <dgm:spPr/>
    </dgm:pt>
    <dgm:pt modelId="{8BD402C9-A9C9-4C78-9FA1-BA7E2D232AD8}" type="pres">
      <dgm:prSet presAssocID="{D4806AA8-E8D7-438F-9FBB-839EC48EDC73}" presName="arrow" presStyleLbl="bgShp" presStyleIdx="0" presStyleCnt="1" custScaleX="117647" custLinFactNeighborX="0"/>
      <dgm:spPr/>
    </dgm:pt>
    <dgm:pt modelId="{5F968C2C-93DE-4E1A-B4C1-CE178C201CAD}" type="pres">
      <dgm:prSet presAssocID="{D4806AA8-E8D7-438F-9FBB-839EC48EDC73}" presName="linearProcess" presStyleCnt="0"/>
      <dgm:spPr/>
    </dgm:pt>
    <dgm:pt modelId="{6FF1E453-988B-4D52-B9C4-5D40EF42D4C0}" type="pres">
      <dgm:prSet presAssocID="{85D33A22-4593-44FB-8640-56D77853112A}" presName="textNode" presStyleLbl="node1" presStyleIdx="0" presStyleCnt="3" custScaleX="116217" custScaleY="180320" custLinFactNeighborX="26127" custLinFactNeighborY="15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CAA36-76E2-41C3-9CCF-686E8B39E838}" type="pres">
      <dgm:prSet presAssocID="{B6BE82B9-531B-46AF-97DE-ACF22480BFB7}" presName="sibTrans" presStyleCnt="0"/>
      <dgm:spPr/>
    </dgm:pt>
    <dgm:pt modelId="{1BA4179C-9E55-41D8-8D86-3F48856AA781}" type="pres">
      <dgm:prSet presAssocID="{4A306854-627F-4AF8-804D-7D28C4415C2E}" presName="textNode" presStyleLbl="node1" presStyleIdx="1" presStyleCnt="3" custScaleX="111352" custScaleY="182018" custLinFactNeighborX="-33615" custLinFactNeighborY="23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F5787-3CAD-4884-B4A3-409FDCF90CFD}" type="pres">
      <dgm:prSet presAssocID="{BB4ACFE5-6CD3-4A48-9464-59CFFBB0DBFA}" presName="sibTrans" presStyleCnt="0"/>
      <dgm:spPr/>
    </dgm:pt>
    <dgm:pt modelId="{DCE57556-4C7A-40CA-902A-DCC7A99C20C1}" type="pres">
      <dgm:prSet presAssocID="{4EB00BF5-8B76-4359-9C36-1C69866F04C8}" presName="textNode" presStyleLbl="node1" presStyleIdx="2" presStyleCnt="3" custScaleX="115351" custScaleY="183344" custLinFactX="-40" custLinFactNeighborX="-100000" custLinFactNeighborY="37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B91F68-B1C9-4784-A4AC-3C66E71DBE63}" srcId="{D4806AA8-E8D7-438F-9FBB-839EC48EDC73}" destId="{4A306854-627F-4AF8-804D-7D28C4415C2E}" srcOrd="1" destOrd="0" parTransId="{E0E31A59-3A37-4F6F-A3A8-639DCEF79AEB}" sibTransId="{BB4ACFE5-6CD3-4A48-9464-59CFFBB0DBFA}"/>
    <dgm:cxn modelId="{9260E0EF-FCD9-4580-9A67-C0716ADD8528}" srcId="{D4806AA8-E8D7-438F-9FBB-839EC48EDC73}" destId="{4EB00BF5-8B76-4359-9C36-1C69866F04C8}" srcOrd="2" destOrd="0" parTransId="{374F2F84-847C-4E6C-A01D-B3D49834FDA9}" sibTransId="{A6F7CF7D-C06A-4E46-94F3-409CD6BAA02B}"/>
    <dgm:cxn modelId="{DC67FA31-298E-40CC-93C1-7CBF48249CF0}" srcId="{D4806AA8-E8D7-438F-9FBB-839EC48EDC73}" destId="{85D33A22-4593-44FB-8640-56D77853112A}" srcOrd="0" destOrd="0" parTransId="{D6F05150-365A-4797-AB73-89B90EB5B3A3}" sibTransId="{B6BE82B9-531B-46AF-97DE-ACF22480BFB7}"/>
    <dgm:cxn modelId="{81EBE1F6-6037-41C3-9D73-636ACEE3E102}" type="presOf" srcId="{4EB00BF5-8B76-4359-9C36-1C69866F04C8}" destId="{DCE57556-4C7A-40CA-902A-DCC7A99C20C1}" srcOrd="0" destOrd="0" presId="urn:microsoft.com/office/officeart/2005/8/layout/hProcess9"/>
    <dgm:cxn modelId="{A3BA3240-BF7A-4DF6-9B8B-E84FC4E52BD0}" type="presOf" srcId="{85D33A22-4593-44FB-8640-56D77853112A}" destId="{6FF1E453-988B-4D52-B9C4-5D40EF42D4C0}" srcOrd="0" destOrd="0" presId="urn:microsoft.com/office/officeart/2005/8/layout/hProcess9"/>
    <dgm:cxn modelId="{730F2175-7F0F-41BA-977E-688E9FC9C605}" type="presOf" srcId="{4A306854-627F-4AF8-804D-7D28C4415C2E}" destId="{1BA4179C-9E55-41D8-8D86-3F48856AA781}" srcOrd="0" destOrd="0" presId="urn:microsoft.com/office/officeart/2005/8/layout/hProcess9"/>
    <dgm:cxn modelId="{530F9B97-B446-42A8-B06A-36873821BD67}" type="presOf" srcId="{D4806AA8-E8D7-438F-9FBB-839EC48EDC73}" destId="{B362E09D-D123-45A2-BBE1-468A80279C81}" srcOrd="0" destOrd="0" presId="urn:microsoft.com/office/officeart/2005/8/layout/hProcess9"/>
    <dgm:cxn modelId="{C8B9562F-AB81-4B5B-AC70-827AFF71F253}" type="presParOf" srcId="{B362E09D-D123-45A2-BBE1-468A80279C81}" destId="{8BD402C9-A9C9-4C78-9FA1-BA7E2D232AD8}" srcOrd="0" destOrd="0" presId="urn:microsoft.com/office/officeart/2005/8/layout/hProcess9"/>
    <dgm:cxn modelId="{0EDA0F62-74FA-4894-85E4-92445EFEFBC8}" type="presParOf" srcId="{B362E09D-D123-45A2-BBE1-468A80279C81}" destId="{5F968C2C-93DE-4E1A-B4C1-CE178C201CAD}" srcOrd="1" destOrd="0" presId="urn:microsoft.com/office/officeart/2005/8/layout/hProcess9"/>
    <dgm:cxn modelId="{E9E684DB-2611-452A-864F-60697933B674}" type="presParOf" srcId="{5F968C2C-93DE-4E1A-B4C1-CE178C201CAD}" destId="{6FF1E453-988B-4D52-B9C4-5D40EF42D4C0}" srcOrd="0" destOrd="0" presId="urn:microsoft.com/office/officeart/2005/8/layout/hProcess9"/>
    <dgm:cxn modelId="{6D31A6D9-AC08-42D4-AFCA-BD09F10B6384}" type="presParOf" srcId="{5F968C2C-93DE-4E1A-B4C1-CE178C201CAD}" destId="{4F1CAA36-76E2-41C3-9CCF-686E8B39E838}" srcOrd="1" destOrd="0" presId="urn:microsoft.com/office/officeart/2005/8/layout/hProcess9"/>
    <dgm:cxn modelId="{15A454F0-11D5-43DA-B5CA-CA1A4B8ED8D6}" type="presParOf" srcId="{5F968C2C-93DE-4E1A-B4C1-CE178C201CAD}" destId="{1BA4179C-9E55-41D8-8D86-3F48856AA781}" srcOrd="2" destOrd="0" presId="urn:microsoft.com/office/officeart/2005/8/layout/hProcess9"/>
    <dgm:cxn modelId="{F97A9058-826F-4393-9219-0613AA8A83E7}" type="presParOf" srcId="{5F968C2C-93DE-4E1A-B4C1-CE178C201CAD}" destId="{E2AF5787-3CAD-4884-B4A3-409FDCF90CFD}" srcOrd="3" destOrd="0" presId="urn:microsoft.com/office/officeart/2005/8/layout/hProcess9"/>
    <dgm:cxn modelId="{997010CF-37BB-448C-A4F9-03A8CF4D721C}" type="presParOf" srcId="{5F968C2C-93DE-4E1A-B4C1-CE178C201CAD}" destId="{DCE57556-4C7A-40CA-902A-DCC7A99C20C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402C9-A9C9-4C78-9FA1-BA7E2D232AD8}">
      <dsp:nvSpPr>
        <dsp:cNvPr id="0" name=""/>
        <dsp:cNvSpPr/>
      </dsp:nvSpPr>
      <dsp:spPr>
        <a:xfrm>
          <a:off x="2" y="0"/>
          <a:ext cx="8229595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F1E453-988B-4D52-B9C4-5D40EF42D4C0}">
      <dsp:nvSpPr>
        <dsp:cNvPr id="0" name=""/>
        <dsp:cNvSpPr/>
      </dsp:nvSpPr>
      <dsp:spPr>
        <a:xfrm>
          <a:off x="78824" y="658093"/>
          <a:ext cx="2590346" cy="32644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u="sng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Recruitment &amp; Enrollment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bg1"/>
              </a:solidFill>
            </a:rPr>
            <a:t>Enrollment Pledge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Readiness Assessment Survey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Participation Sign Up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dirty="0" smtClean="0">
            <a:solidFill>
              <a:schemeClr val="bg1"/>
            </a:solidFill>
            <a:effectLst/>
            <a:latin typeface="+mn-lt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dirty="0" smtClean="0">
            <a:solidFill>
              <a:schemeClr val="bg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/>
        </a:p>
      </dsp:txBody>
      <dsp:txXfrm>
        <a:off x="205274" y="784543"/>
        <a:ext cx="2337446" cy="3011586"/>
      </dsp:txXfrm>
    </dsp:sp>
    <dsp:sp modelId="{1BA4179C-9E55-41D8-8D86-3F48856AA781}">
      <dsp:nvSpPr>
        <dsp:cNvPr id="0" name=""/>
        <dsp:cNvSpPr/>
      </dsp:nvSpPr>
      <dsp:spPr>
        <a:xfrm>
          <a:off x="2785969" y="658093"/>
          <a:ext cx="2481911" cy="32952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u="sng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Learning Period (6-9 months)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u="none" kern="1200" dirty="0" smtClean="0"/>
            <a:t>Monthly Webinars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u="none" kern="1200" dirty="0" smtClean="0"/>
            <a:t>Introduction to tool kit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u="none" kern="1200" dirty="0" smtClean="0"/>
            <a:t>Publicize guidelines and materials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Disseminate CME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u="none" kern="1200" dirty="0" smtClean="0"/>
            <a:t>Benchmarking data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u="none" kern="1200" dirty="0" smtClean="0"/>
            <a:t>Office Hours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/>
            <a:t> </a:t>
          </a:r>
        </a:p>
      </dsp:txBody>
      <dsp:txXfrm>
        <a:off x="2907126" y="779250"/>
        <a:ext cx="2239597" cy="3052912"/>
      </dsp:txXfrm>
    </dsp:sp>
    <dsp:sp modelId="{DCE57556-4C7A-40CA-902A-DCC7A99C20C1}">
      <dsp:nvSpPr>
        <dsp:cNvPr id="0" name=""/>
        <dsp:cNvSpPr/>
      </dsp:nvSpPr>
      <dsp:spPr>
        <a:xfrm>
          <a:off x="5364515" y="671942"/>
          <a:ext cx="2571044" cy="33192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u="sng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Wrap Up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Data Reports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Summary Report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Lessons Learned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err="1" smtClean="0"/>
            <a:t>eCEM</a:t>
          </a:r>
          <a:r>
            <a:rPr lang="en-US" sz="1600" b="0" kern="1200" dirty="0" smtClean="0"/>
            <a:t> &amp; MOC credit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Achieve CMS PQRS </a:t>
          </a:r>
          <a:r>
            <a:rPr lang="en-US" sz="1600" b="0" kern="1200" dirty="0" err="1" smtClean="0"/>
            <a:t>requirments</a:t>
          </a:r>
          <a:endParaRPr lang="en-US" sz="1600" b="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Re-enrollment </a:t>
          </a:r>
          <a:r>
            <a:rPr lang="en-US" sz="1400" b="0" kern="1200" dirty="0" smtClean="0"/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dirty="0"/>
        </a:p>
      </dsp:txBody>
      <dsp:txXfrm>
        <a:off x="5490023" y="797450"/>
        <a:ext cx="2320028" cy="3068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5034" cy="46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3335" tIns="46668" rIns="93335" bIns="46668" numCol="1" anchor="t" anchorCtr="0" compatLnSpc="1">
            <a:prstTxWarp prst="textNoShape">
              <a:avLst/>
            </a:prstTxWarp>
          </a:bodyPr>
          <a:lstStyle>
            <a:lvl1pPr algn="l" defTabSz="932603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665" y="0"/>
            <a:ext cx="3045034" cy="46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3335" tIns="46668" rIns="93335" bIns="46668" numCol="1" anchor="t" anchorCtr="0" compatLnSpc="1">
            <a:prstTxWarp prst="textNoShape">
              <a:avLst/>
            </a:prstTxWarp>
          </a:bodyPr>
          <a:lstStyle>
            <a:lvl1pPr defTabSz="932603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4376"/>
            <a:ext cx="3045034" cy="46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3335" tIns="46668" rIns="93335" bIns="46668" numCol="1" anchor="b" anchorCtr="0" compatLnSpc="1">
            <a:prstTxWarp prst="textNoShape">
              <a:avLst/>
            </a:prstTxWarp>
          </a:bodyPr>
          <a:lstStyle>
            <a:lvl1pPr algn="l" defTabSz="932603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665" y="8844376"/>
            <a:ext cx="3045034" cy="46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3335" tIns="46668" rIns="93335" bIns="46668" numCol="1" anchor="b" anchorCtr="0" compatLnSpc="1">
            <a:prstTxWarp prst="textNoShape">
              <a:avLst/>
            </a:prstTxWarp>
          </a:bodyPr>
          <a:lstStyle>
            <a:lvl1pPr defTabSz="93260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2007588-839E-4957-BFA0-E8D4146D884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0298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5034" cy="46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3335" tIns="46668" rIns="93335" bIns="46668" numCol="1" anchor="t" anchorCtr="0" compatLnSpc="1">
            <a:prstTxWarp prst="textNoShape">
              <a:avLst/>
            </a:prstTxWarp>
          </a:bodyPr>
          <a:lstStyle>
            <a:lvl1pPr algn="l" defTabSz="932603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665" y="0"/>
            <a:ext cx="3045034" cy="46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3335" tIns="46668" rIns="93335" bIns="46668" numCol="1" anchor="t" anchorCtr="0" compatLnSpc="1">
            <a:prstTxWarp prst="textNoShape">
              <a:avLst/>
            </a:prstTxWarp>
          </a:bodyPr>
          <a:lstStyle>
            <a:lvl1pPr defTabSz="932603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57725" cy="349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4" y="4423763"/>
            <a:ext cx="5620390" cy="4190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3335" tIns="46668" rIns="93335" bIns="46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4376"/>
            <a:ext cx="3045034" cy="46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3335" tIns="46668" rIns="93335" bIns="46668" numCol="1" anchor="b" anchorCtr="0" compatLnSpc="1">
            <a:prstTxWarp prst="textNoShape">
              <a:avLst/>
            </a:prstTxWarp>
          </a:bodyPr>
          <a:lstStyle>
            <a:lvl1pPr algn="l" defTabSz="932603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665" y="8844376"/>
            <a:ext cx="3045034" cy="46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3335" tIns="46668" rIns="93335" bIns="46668" numCol="1" anchor="b" anchorCtr="0" compatLnSpc="1">
            <a:prstTxWarp prst="textNoShape">
              <a:avLst/>
            </a:prstTxWarp>
          </a:bodyPr>
          <a:lstStyle>
            <a:lvl1pPr defTabSz="93260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7F025B0-C9BF-457E-849E-D8AAC9F977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0952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2D85A3-92F6-4ED5-AE39-EE73416DAF7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7725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n-lt"/>
                <a:ea typeface="+mn-ea"/>
              </a:rPr>
              <a:t>Create the following slide deck for Kaplan ( 4 slides) </a:t>
            </a:r>
            <a:r>
              <a:rPr lang="en-US" dirty="0">
                <a:latin typeface="+mn-lt"/>
                <a:ea typeface="+mn-ea"/>
                <a:sym typeface="Wingdings"/>
              </a:rPr>
              <a:t></a:t>
            </a:r>
            <a:r>
              <a:rPr lang="en-US" dirty="0">
                <a:latin typeface="+mn-lt"/>
                <a:ea typeface="+mn-ea"/>
              </a:rPr>
              <a:t> send to Jay for review </a:t>
            </a:r>
          </a:p>
          <a:p>
            <a:r>
              <a:rPr lang="en-US" dirty="0">
                <a:latin typeface="+mn-lt"/>
                <a:ea typeface="+mn-ea"/>
              </a:rPr>
              <a:t>·         Title</a:t>
            </a:r>
          </a:p>
          <a:p>
            <a:r>
              <a:rPr lang="en-US" dirty="0">
                <a:latin typeface="+mn-lt"/>
                <a:ea typeface="+mn-ea"/>
              </a:rPr>
              <a:t>·         Overview of the project</a:t>
            </a:r>
          </a:p>
          <a:p>
            <a:r>
              <a:rPr lang="en-US" dirty="0">
                <a:latin typeface="+mn-lt"/>
                <a:ea typeface="+mn-ea"/>
              </a:rPr>
              <a:t>o   Overall aim of </a:t>
            </a:r>
            <a:r>
              <a:rPr lang="en-US" dirty="0" err="1">
                <a:latin typeface="+mn-lt"/>
                <a:ea typeface="+mn-ea"/>
              </a:rPr>
              <a:t>cms</a:t>
            </a:r>
            <a:endParaRPr lang="en-US" dirty="0">
              <a:latin typeface="+mn-lt"/>
              <a:ea typeface="+mn-ea"/>
            </a:endParaRPr>
          </a:p>
          <a:p>
            <a:r>
              <a:rPr lang="en-US" dirty="0">
                <a:latin typeface="+mn-lt"/>
                <a:ea typeface="+mn-ea"/>
              </a:rPr>
              <a:t>o   4 years</a:t>
            </a:r>
          </a:p>
          <a:p>
            <a:r>
              <a:rPr lang="en-US" dirty="0">
                <a:latin typeface="+mn-lt"/>
                <a:ea typeface="+mn-ea"/>
              </a:rPr>
              <a:t>o   Align ACEP resources and efforts</a:t>
            </a:r>
          </a:p>
          <a:p>
            <a:r>
              <a:rPr lang="en-US" dirty="0">
                <a:latin typeface="+mn-lt"/>
                <a:ea typeface="+mn-ea"/>
              </a:rPr>
              <a:t>o   </a:t>
            </a:r>
            <a:r>
              <a:rPr lang="en-US" dirty="0" err="1">
                <a:latin typeface="+mn-lt"/>
                <a:ea typeface="+mn-ea"/>
              </a:rPr>
              <a:t>Leanring</a:t>
            </a:r>
            <a:r>
              <a:rPr lang="en-US" dirty="0">
                <a:latin typeface="+mn-lt"/>
                <a:ea typeface="+mn-ea"/>
              </a:rPr>
              <a:t> </a:t>
            </a:r>
            <a:r>
              <a:rPr lang="en-US" dirty="0" err="1">
                <a:latin typeface="+mn-lt"/>
                <a:ea typeface="+mn-ea"/>
              </a:rPr>
              <a:t>collab</a:t>
            </a:r>
            <a:r>
              <a:rPr lang="en-US" dirty="0">
                <a:latin typeface="+mn-lt"/>
                <a:ea typeface="+mn-ea"/>
              </a:rPr>
              <a:t> &amp; education</a:t>
            </a:r>
          </a:p>
          <a:p>
            <a:r>
              <a:rPr lang="en-US" dirty="0">
                <a:latin typeface="+mn-lt"/>
                <a:ea typeface="+mn-ea"/>
              </a:rPr>
              <a:t>·         3 clinical domains</a:t>
            </a:r>
          </a:p>
          <a:p>
            <a:r>
              <a:rPr lang="en-US" dirty="0">
                <a:latin typeface="+mn-lt"/>
                <a:ea typeface="+mn-ea"/>
              </a:rPr>
              <a:t>·         The ask for academic chairs</a:t>
            </a:r>
          </a:p>
          <a:p>
            <a:r>
              <a:rPr lang="en-US" dirty="0">
                <a:latin typeface="+mn-lt"/>
                <a:ea typeface="+mn-ea"/>
              </a:rPr>
              <a:t>o   Consider joining learning collaborative</a:t>
            </a:r>
          </a:p>
          <a:p>
            <a:r>
              <a:rPr lang="en-US" dirty="0">
                <a:latin typeface="+mn-lt"/>
                <a:ea typeface="+mn-ea"/>
              </a:rPr>
              <a:t>o   Contact us if you have successfully implemented innovative practices in these areas</a:t>
            </a:r>
          </a:p>
          <a:p>
            <a:r>
              <a:rPr lang="en-US" dirty="0">
                <a:latin typeface="+mn-lt"/>
                <a:ea typeface="+mn-ea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B6CBC-10B5-46B5-BF70-F632FE70AF9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64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n-lt"/>
                <a:ea typeface="+mn-ea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B6CBC-10B5-46B5-BF70-F632FE70AF93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046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43E14-0A0D-4E1F-9577-D9725BAB4B4F}" type="datetime1">
              <a:rPr lang="en-US" smtClean="0"/>
              <a:pPr>
                <a:defRPr/>
              </a:pPr>
              <a:t>3/15/2016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ACA53-922D-4B4C-B8B2-20DE5806041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584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E4331-EF7F-4DC8-BBAD-5EBD5E863D1D}" type="datetime1">
              <a:rPr lang="en-US" smtClean="0"/>
              <a:pPr>
                <a:defRPr/>
              </a:pPr>
              <a:t>3/15/2016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01EF5-B158-4DF2-999D-36D8C5300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375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315EA-6C21-40BF-BECF-12038D867875}" type="datetime1">
              <a:rPr lang="en-US" smtClean="0"/>
              <a:pPr>
                <a:defRPr/>
              </a:pPr>
              <a:t>3/15/2016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CD177-D198-4C20-872C-7BE37E954B3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9259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63" y="6484143"/>
            <a:ext cx="318293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7436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63" y="6484143"/>
            <a:ext cx="318293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817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63" y="6484143"/>
            <a:ext cx="318293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9849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63" y="6484143"/>
            <a:ext cx="318293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5173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63" y="6484143"/>
            <a:ext cx="318293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1210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63" y="6484143"/>
            <a:ext cx="318293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3325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63" y="6484143"/>
            <a:ext cx="318293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2967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63" y="6484143"/>
            <a:ext cx="318293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9829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702BC-9B66-4616-9C48-FC4EB3FCEAE9}" type="datetime1">
              <a:rPr lang="en-US" smtClean="0"/>
              <a:pPr>
                <a:defRPr/>
              </a:pPr>
              <a:t>3/15/2016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BE2F-7B27-4F68-A25B-4F9C34D24D0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27983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63" y="6484143"/>
            <a:ext cx="318293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2821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63" y="6484143"/>
            <a:ext cx="318293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0872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63" y="6484143"/>
            <a:ext cx="318293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379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65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5978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65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444B5-0773-40E5-A666-2AE0D8096E82}" type="datetime1">
              <a:rPr lang="en-US" smtClean="0"/>
              <a:pPr>
                <a:defRPr/>
              </a:pPr>
              <a:t>3/15/2016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EC424-B2D9-4374-A932-4CBA645269A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315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EF216-0D25-4043-B987-D29F033D73EB}" type="datetime1">
              <a:rPr lang="en-US" smtClean="0"/>
              <a:pPr>
                <a:defRPr/>
              </a:pPr>
              <a:t>3/15/2016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F0F55-BDA8-474B-8DC8-069B17AAF4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62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3D34E-EC42-4552-9847-898280333FBC}" type="datetime1">
              <a:rPr lang="en-US" smtClean="0"/>
              <a:pPr>
                <a:defRPr/>
              </a:pPr>
              <a:t>3/15/2016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B69AD-5E10-45E0-914B-529084D3E4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356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EAD8-41C9-4687-BCF7-FE9E74987FFC}" type="datetime1">
              <a:rPr lang="en-US" smtClean="0"/>
              <a:pPr>
                <a:defRPr/>
              </a:pPr>
              <a:t>3/15/2016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E6DD3-A1B9-490C-9CA9-C7E0F06F7B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386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8DCD9-9F45-4617-9624-116D9361EE4D}" type="datetime1">
              <a:rPr lang="en-US" smtClean="0"/>
              <a:pPr>
                <a:defRPr/>
              </a:pPr>
              <a:t>3/15/2016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6C823-BE96-40FB-B7B7-6354ACBA9A7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9914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432E9-07BC-4514-B564-A89710123D14}" type="datetime1">
              <a:rPr lang="en-US" smtClean="0"/>
              <a:pPr>
                <a:defRPr/>
              </a:pPr>
              <a:t>3/15/2016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A17BB-F654-45F1-86D0-978BC4BB64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288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AD4E4-11FB-461C-B201-1087619B2263}" type="datetime1">
              <a:rPr lang="en-US" smtClean="0"/>
              <a:pPr>
                <a:defRPr/>
              </a:pPr>
              <a:t>3/15/2016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CEAB6-8C5C-49CF-89AF-D3496303215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898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fld id="{FCCD334F-B6AB-4D63-B58A-BED0D6DAFD47}" type="datetime1">
              <a:rPr lang="en-US" smtClean="0"/>
              <a:pPr>
                <a:defRPr/>
              </a:pPr>
              <a:t>3/15/2016</a:t>
            </a:fld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DC5F86C-F288-454F-AED1-84496F21AD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fld id="{405788D3-CD83-4DC3-8682-105ABEE307E4}" type="datetime1">
              <a:rPr lang="en-US" smtClean="0"/>
              <a:pPr>
                <a:defRPr/>
              </a:pPr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fld id="{3B005657-D069-4194-A9F8-435710383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3947"/>
            <a:ext cx="1946135" cy="58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26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978" y="185738"/>
            <a:ext cx="2084832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19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3947"/>
            <a:ext cx="1946135" cy="58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26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681" y="3619500"/>
            <a:ext cx="7939585" cy="2864643"/>
          </a:xfrm>
        </p:spPr>
        <p:txBody>
          <a:bodyPr anchor="t" anchorCtr="0">
            <a:noAutofit/>
          </a:bodyPr>
          <a:lstStyle/>
          <a:p>
            <a:pPr algn="ctr">
              <a:lnSpc>
                <a:spcPts val="43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600" cap="none" dirty="0" smtClean="0"/>
              <a:t>What’s Hot &amp; What’s Not</a:t>
            </a:r>
            <a:br>
              <a:rPr lang="en-US" sz="3600" cap="none" dirty="0" smtClean="0"/>
            </a:br>
            <a:r>
              <a:rPr lang="en-US" sz="3600" cap="none" dirty="0" smtClean="0"/>
              <a:t>in Emergency Medicine</a:t>
            </a:r>
            <a:br>
              <a:rPr lang="en-US" sz="3600" cap="none" dirty="0" smtClean="0"/>
            </a:br>
            <a:r>
              <a:rPr lang="en-US" sz="2800" cap="none" dirty="0" smtClean="0"/>
              <a:t>AACEM Panel February 2016</a:t>
            </a:r>
            <a:br>
              <a:rPr lang="en-US" sz="2800" cap="none" dirty="0" smtClean="0"/>
            </a:br>
            <a:r>
              <a:rPr lang="en-US" sz="2400" cap="none" dirty="0" smtClean="0"/>
              <a:t>Jay Kaplan, M.D., FACEP</a:t>
            </a:r>
            <a:endParaRPr lang="en-US" sz="2400" cap="none" dirty="0"/>
          </a:p>
        </p:txBody>
      </p:sp>
      <p:pic>
        <p:nvPicPr>
          <p:cNvPr id="29700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627" y="1219313"/>
            <a:ext cx="4889313" cy="1482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63" y="6484143"/>
            <a:ext cx="318293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6" y="1544782"/>
            <a:ext cx="8229600" cy="408016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Recognition of the need to increase diversity in current and future leadership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April 14 – Diversity Summit – 25 current and future leaders in emergency medicine will meet in Dallas</a:t>
            </a:r>
          </a:p>
        </p:txBody>
      </p:sp>
    </p:spTree>
    <p:extLst>
      <p:ext uri="{BB962C8B-B14F-4D97-AF65-F5344CB8AC3E}">
        <p14:creationId xmlns:p14="http://schemas.microsoft.com/office/powerpoint/2010/main" val="199426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995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+mn-lt"/>
              </a:rPr>
              <a:t>ACEP Emergency Quality Network</a:t>
            </a:r>
            <a:endParaRPr 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309" y="1399309"/>
            <a:ext cx="8458200" cy="53340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CEDR – </a:t>
            </a:r>
            <a:r>
              <a:rPr lang="en-US" sz="2800" dirty="0" smtClean="0"/>
              <a:t>validating our own quality metrics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CMS </a:t>
            </a:r>
            <a:r>
              <a:rPr lang="en-US" sz="2800" b="1" dirty="0"/>
              <a:t>Transforming Clinical Practice Initiative</a:t>
            </a:r>
            <a:r>
              <a:rPr lang="en-US" sz="2800" b="1" dirty="0" smtClean="0"/>
              <a:t>: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600" dirty="0" smtClean="0"/>
              <a:t>The </a:t>
            </a:r>
            <a:r>
              <a:rPr lang="en-US" sz="2600" dirty="0"/>
              <a:t>TCPI is designed to help clinicians achieve large-scale health transformation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Support </a:t>
            </a:r>
            <a:r>
              <a:rPr lang="en-US" sz="2400" dirty="0"/>
              <a:t>&gt;140,000 clinician practices over the next </a:t>
            </a:r>
            <a:r>
              <a:rPr lang="en-US" sz="2400" dirty="0" smtClean="0"/>
              <a:t>4 years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S</a:t>
            </a:r>
            <a:r>
              <a:rPr lang="en-US" sz="2400" dirty="0" smtClean="0"/>
              <a:t>haring</a:t>
            </a:r>
            <a:r>
              <a:rPr lang="en-US" sz="2400" dirty="0"/>
              <a:t>, adapting and further developing their comprehensive quality improvement strategies. </a:t>
            </a:r>
            <a:endParaRPr lang="en-US" sz="2400" dirty="0" smtClean="0"/>
          </a:p>
          <a:p>
            <a:pPr lvl="2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Preparing to adopt alternate payment methods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ACEP is one of 39 health care organizations selected to participate in the CMMI TCPI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One of 10 Support and Alignment Networks (SAN)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8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311" y="235528"/>
            <a:ext cx="6705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EM Focus </a:t>
            </a:r>
            <a:r>
              <a:rPr lang="en-US" sz="4000" dirty="0">
                <a:solidFill>
                  <a:schemeClr val="accent1"/>
                </a:solidFill>
              </a:rPr>
              <a:t>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60767"/>
            <a:ext cx="8229600" cy="5430982"/>
          </a:xfrm>
        </p:spPr>
        <p:txBody>
          <a:bodyPr>
            <a:normAutofit fontScale="70000" lnSpcReduction="20000"/>
          </a:bodyPr>
          <a:lstStyle/>
          <a:p>
            <a:pPr marL="914400" lvl="1" indent="-514350">
              <a:spcAft>
                <a:spcPts val="600"/>
              </a:spcAft>
              <a:buAutoNum type="arabicPeriod"/>
            </a:pPr>
            <a:r>
              <a:rPr lang="en-US" sz="4000" dirty="0"/>
              <a:t>Improving outcomes for patients with </a:t>
            </a:r>
            <a:r>
              <a:rPr lang="en-US" sz="4000" dirty="0" smtClean="0"/>
              <a:t>sepsis</a:t>
            </a:r>
            <a:endParaRPr lang="en-US" sz="4000" dirty="0"/>
          </a:p>
          <a:p>
            <a:pPr marL="914400" lvl="1" indent="-514350">
              <a:spcAft>
                <a:spcPts val="600"/>
              </a:spcAft>
              <a:buAutoNum type="arabicPeriod"/>
            </a:pPr>
            <a:r>
              <a:rPr lang="en-US" sz="4000" dirty="0"/>
              <a:t>Reducing avoidable imaging in low risk patients through implementation of ACEP’s Choosing Wisely </a:t>
            </a:r>
            <a:r>
              <a:rPr lang="en-US" sz="4000" dirty="0" smtClean="0"/>
              <a:t>recommendations</a:t>
            </a:r>
          </a:p>
          <a:p>
            <a:pPr lvl="3">
              <a:spcAft>
                <a:spcPts val="600"/>
              </a:spcAft>
            </a:pPr>
            <a:r>
              <a:rPr lang="en-US" sz="3400" dirty="0"/>
              <a:t>Reduce  use of high-cost imaging for low back pain </a:t>
            </a:r>
          </a:p>
          <a:p>
            <a:pPr lvl="3">
              <a:spcAft>
                <a:spcPts val="600"/>
              </a:spcAft>
            </a:pPr>
            <a:r>
              <a:rPr lang="en-US" sz="3400" dirty="0"/>
              <a:t>Head CT scan after minor head injury</a:t>
            </a:r>
          </a:p>
          <a:p>
            <a:pPr lvl="3">
              <a:spcAft>
                <a:spcPts val="600"/>
              </a:spcAft>
            </a:pPr>
            <a:r>
              <a:rPr lang="en-US" sz="3400" dirty="0"/>
              <a:t>Chest CT for pulmonary embolus</a:t>
            </a:r>
          </a:p>
          <a:p>
            <a:pPr lvl="3">
              <a:spcAft>
                <a:spcPts val="600"/>
              </a:spcAft>
            </a:pPr>
            <a:r>
              <a:rPr lang="en-US" sz="3400" dirty="0"/>
              <a:t>Abdominal CT for renal </a:t>
            </a:r>
            <a:r>
              <a:rPr lang="en-US" sz="3400" dirty="0" smtClean="0"/>
              <a:t>colic</a:t>
            </a:r>
            <a:endParaRPr lang="en-US" sz="2600" dirty="0"/>
          </a:p>
          <a:p>
            <a:pPr marL="914400" lvl="1" indent="-514350">
              <a:spcAft>
                <a:spcPts val="600"/>
              </a:spcAft>
              <a:buAutoNum type="arabicPeriod"/>
            </a:pPr>
            <a:r>
              <a:rPr lang="en-US" sz="4000" dirty="0"/>
              <a:t>Improving the value of ED chest </a:t>
            </a:r>
            <a:r>
              <a:rPr lang="en-US" sz="4000" dirty="0" smtClean="0"/>
              <a:t>pain </a:t>
            </a:r>
            <a:r>
              <a:rPr lang="en-US" sz="4000" dirty="0"/>
              <a:t>evaluation </a:t>
            </a:r>
            <a:r>
              <a:rPr lang="en-US" sz="4000" dirty="0" smtClean="0"/>
              <a:t>in </a:t>
            </a:r>
            <a:r>
              <a:rPr lang="en-US" sz="4000" dirty="0"/>
              <a:t>low risk </a:t>
            </a:r>
            <a:r>
              <a:rPr lang="en-US" sz="4000" dirty="0" smtClean="0"/>
              <a:t>patients</a:t>
            </a:r>
            <a:r>
              <a:rPr lang="en-US" sz="4000" dirty="0"/>
              <a:t> </a:t>
            </a:r>
            <a:r>
              <a:rPr lang="en-US" sz="4000" dirty="0" smtClean="0"/>
              <a:t>by </a:t>
            </a:r>
            <a:r>
              <a:rPr lang="en-US" sz="4000" dirty="0"/>
              <a:t>reducing avoidable </a:t>
            </a:r>
            <a:r>
              <a:rPr lang="en-US" sz="4000" dirty="0" smtClean="0"/>
              <a:t>testing and admissions</a:t>
            </a:r>
            <a:endParaRPr lang="en-US" sz="4000" dirty="0"/>
          </a:p>
          <a:p>
            <a:pPr marL="0" indent="0">
              <a:spcAft>
                <a:spcPts val="6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980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What will the Learning Collaboratives provide?</a:t>
            </a:r>
            <a:endParaRPr lang="en-US" sz="3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267796"/>
              </p:ext>
            </p:extLst>
          </p:nvPr>
        </p:nvGraphicFramePr>
        <p:xfrm>
          <a:off x="533400" y="1905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218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6534150" cy="115887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How to Participate 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72" y="1732302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Pledge to join the Emergency Quality Network</a:t>
            </a:r>
          </a:p>
          <a:p>
            <a:r>
              <a:rPr lang="en-US" dirty="0"/>
              <a:t>Take the Emergency Quality Network Readiness Assessment</a:t>
            </a:r>
          </a:p>
          <a:p>
            <a:r>
              <a:rPr lang="en-US" dirty="0"/>
              <a:t>Sign-up for one or all of the Emergency Quality Network learning collaboratives</a:t>
            </a:r>
          </a:p>
          <a:p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907971"/>
            <a:ext cx="3100883" cy="295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18655"/>
            <a:ext cx="6019800" cy="105294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+mn-lt"/>
              </a:rPr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5" y="1385454"/>
            <a:ext cx="8458200" cy="4807527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sz="2800" dirty="0"/>
              <a:t>How can </a:t>
            </a:r>
            <a:r>
              <a:rPr lang="en-US" sz="2800" dirty="0" smtClean="0"/>
              <a:t>ACEP best </a:t>
            </a:r>
            <a:r>
              <a:rPr lang="en-US" sz="2800" dirty="0"/>
              <a:t>partner to support </a:t>
            </a:r>
            <a:r>
              <a:rPr lang="en-US" sz="2800" dirty="0" smtClean="0"/>
              <a:t>EDs </a:t>
            </a:r>
            <a:r>
              <a:rPr lang="en-US" sz="2800" dirty="0"/>
              <a:t>in advancing performance </a:t>
            </a:r>
            <a:r>
              <a:rPr lang="en-US" sz="2800" dirty="0" smtClean="0"/>
              <a:t>improvement in these topics?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What can ACEP do to support your academic departments?</a:t>
            </a:r>
            <a:endParaRPr lang="en-US" sz="2800" dirty="0"/>
          </a:p>
          <a:p>
            <a:pPr lvl="0">
              <a:spcAft>
                <a:spcPts val="600"/>
              </a:spcAft>
            </a:pPr>
            <a:r>
              <a:rPr lang="en-US" sz="2800" dirty="0"/>
              <a:t>What does a project that is appealing to your </a:t>
            </a:r>
            <a:r>
              <a:rPr lang="en-US" sz="2800" dirty="0" smtClean="0"/>
              <a:t>departments look </a:t>
            </a:r>
            <a:r>
              <a:rPr lang="en-US" sz="2800" dirty="0"/>
              <a:t>like?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Why would your EDs join? What barriers exist to joining?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What compliments current or planned QI activities</a:t>
            </a:r>
            <a:r>
              <a:rPr lang="en-US" sz="2400" dirty="0" smtClean="0"/>
              <a:t>?</a:t>
            </a:r>
            <a:endParaRPr lang="en-US" dirty="0"/>
          </a:p>
          <a:p>
            <a:pPr lvl="0">
              <a:spcAft>
                <a:spcPts val="600"/>
              </a:spcAft>
            </a:pPr>
            <a:r>
              <a:rPr lang="en-US" sz="2800" dirty="0" smtClean="0"/>
              <a:t>Do </a:t>
            </a:r>
            <a:r>
              <a:rPr lang="en-US" sz="2800" dirty="0"/>
              <a:t>some topics resonate more than </a:t>
            </a:r>
            <a:r>
              <a:rPr lang="en-US" sz="2800" dirty="0" smtClean="0"/>
              <a:t>others?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182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HQ Building</a:t>
            </a:r>
          </a:p>
          <a:p>
            <a:r>
              <a:rPr lang="en-US" dirty="0" smtClean="0"/>
              <a:t>Our commitment to EM Residency site visits</a:t>
            </a:r>
          </a:p>
          <a:p>
            <a:r>
              <a:rPr lang="en-US" dirty="0" smtClean="0"/>
              <a:t>Leadership &amp; Advocacy Conference</a:t>
            </a:r>
          </a:p>
          <a:p>
            <a:r>
              <a:rPr lang="en-US" dirty="0" smtClean="0"/>
              <a:t>Key words for us</a:t>
            </a:r>
          </a:p>
          <a:p>
            <a:pPr lvl="1"/>
            <a:r>
              <a:rPr lang="en-US" dirty="0" smtClean="0"/>
              <a:t>Tactical – it’s not just about ideas it’s about implementation</a:t>
            </a:r>
          </a:p>
          <a:p>
            <a:pPr lvl="1"/>
            <a:r>
              <a:rPr lang="en-US" dirty="0" smtClean="0"/>
              <a:t>Collaborative – we are better together </a:t>
            </a:r>
            <a:r>
              <a:rPr lang="en-US" smtClean="0"/>
              <a:t>than apart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5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Physician Burnout 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“Surprise” Bills and attempts to Ban Out of Network Balance Billing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Pay for Performance/Value-based reimbursement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Opioid Use Epidemic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Mass Casualty Incidents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Focus on Quality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Diversity</a:t>
            </a:r>
          </a:p>
          <a:p>
            <a:pPr>
              <a:spcAft>
                <a:spcPts val="600"/>
              </a:spcAft>
            </a:pPr>
            <a:endParaRPr lang="en-US" sz="2800" dirty="0" smtClean="0"/>
          </a:p>
          <a:p>
            <a:pPr>
              <a:spcAft>
                <a:spcPts val="600"/>
              </a:spcAft>
            </a:pPr>
            <a:endParaRPr lang="en-US" sz="2800" dirty="0" smtClean="0"/>
          </a:p>
          <a:p>
            <a:pPr>
              <a:spcAft>
                <a:spcPts val="6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167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What brought us to this dance isn’t getting us into the next one.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F</a:t>
            </a:r>
            <a:r>
              <a:rPr lang="en-US" sz="2800" dirty="0" smtClean="0"/>
              <a:t>uture is ahead of schedule.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Fair payment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Safe harbors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Increased GME funding</a:t>
            </a:r>
          </a:p>
          <a:p>
            <a:pPr>
              <a:spcAft>
                <a:spcPts val="600"/>
              </a:spcAft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541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272"/>
            <a:ext cx="8229600" cy="990600"/>
          </a:xfrm>
        </p:spPr>
        <p:txBody>
          <a:bodyPr/>
          <a:lstStyle/>
          <a:p>
            <a:r>
              <a:rPr lang="en-US" dirty="0" smtClean="0"/>
              <a:t>Physician Burnout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1433945"/>
            <a:ext cx="8229600" cy="49945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Emergency medicine leads all specialties in frequency.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Wellness Week </a:t>
            </a:r>
            <a:r>
              <a:rPr lang="en-US" sz="2800" baseline="30000" dirty="0" smtClean="0"/>
              <a:t>TM</a:t>
            </a:r>
          </a:p>
          <a:p>
            <a:pPr marL="0" indent="0">
              <a:spcAft>
                <a:spcPts val="600"/>
              </a:spcAft>
              <a:buNone/>
            </a:pPr>
            <a:endParaRPr lang="en-US" sz="2800" dirty="0"/>
          </a:p>
        </p:txBody>
      </p:sp>
      <p:pic>
        <p:nvPicPr>
          <p:cNvPr id="1027" name="Picture 3" descr="C:\Users\jaykaplan\Documents\ACEP Board of Directors\Wellness\Wellness Week\EM WEllness Week logo f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517" y="3103418"/>
            <a:ext cx="6370422" cy="313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18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0000" y="19050"/>
            <a:ext cx="1066800" cy="328613"/>
          </a:xfrm>
        </p:spPr>
        <p:txBody>
          <a:bodyPr/>
          <a:lstStyle/>
          <a:p>
            <a:pPr>
              <a:defRPr/>
            </a:pPr>
            <a:fld id="{E3B2E024-F538-4AEB-9630-88AD5CD6B30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48" y="0"/>
            <a:ext cx="7380966" cy="6858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83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5" y="450273"/>
            <a:ext cx="8229600" cy="990600"/>
          </a:xfrm>
        </p:spPr>
        <p:txBody>
          <a:bodyPr/>
          <a:lstStyle/>
          <a:p>
            <a:r>
              <a:rPr lang="en-US" dirty="0" smtClean="0"/>
              <a:t>OON Balance Billing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1433945"/>
            <a:ext cx="8229600" cy="509154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Anthem VP – “The first and only thing which people look at is the affordability of the premium.”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Change the talk from “Surprise Billing” to “Surprise Coverage”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Talk about fair coverage for our patients rather than fair payment for physicians.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“Insurance companies care more about their profits than they do our patients.”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Considering initiation of legal action against CMS and CCIIO regarding the final rule on GOT.</a:t>
            </a:r>
          </a:p>
        </p:txBody>
      </p:sp>
    </p:spTree>
    <p:extLst>
      <p:ext uri="{BB962C8B-B14F-4D97-AF65-F5344CB8AC3E}">
        <p14:creationId xmlns:p14="http://schemas.microsoft.com/office/powerpoint/2010/main" val="31807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5" y="450273"/>
            <a:ext cx="8229600" cy="990600"/>
          </a:xfrm>
        </p:spPr>
        <p:txBody>
          <a:bodyPr/>
          <a:lstStyle/>
          <a:p>
            <a:r>
              <a:rPr lang="en-US" dirty="0" smtClean="0"/>
              <a:t>OON Balance Billing/P4P &amp; VM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1433945"/>
            <a:ext cx="8229600" cy="509154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Joint Task Force with EDPMA and ACEP Medicaid Task Force to create a toolbox including model legislation and best practices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Working with American Society of Anesthesiologists and American College of Radiology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Task Force on APM’s with consultants to create alternative payment models for emergency medicine</a:t>
            </a:r>
          </a:p>
        </p:txBody>
      </p:sp>
    </p:spTree>
    <p:extLst>
      <p:ext uri="{BB962C8B-B14F-4D97-AF65-F5344CB8AC3E}">
        <p14:creationId xmlns:p14="http://schemas.microsoft.com/office/powerpoint/2010/main" val="24767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Opioid Epidemic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White House Working Group 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PCORI workshop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Working to expand the model of EDIE which has been so successful in Washington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Letter to CMS/HHS regarding removing pain questions from CAHPS surveys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Letter to TJC regarding removing pain as the “5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vital sign”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Pain Management ACEP section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76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7" y="436418"/>
            <a:ext cx="8229600" cy="990600"/>
          </a:xfrm>
        </p:spPr>
        <p:txBody>
          <a:bodyPr/>
          <a:lstStyle/>
          <a:p>
            <a:r>
              <a:rPr lang="en-US" dirty="0" smtClean="0"/>
              <a:t>Mass Casualty Incidents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45" y="1420091"/>
            <a:ext cx="8312728" cy="470361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New High Threat High Casualty Task Force</a:t>
            </a:r>
          </a:p>
          <a:p>
            <a:pPr lvl="1"/>
            <a:r>
              <a:rPr lang="en-US" sz="2400" dirty="0"/>
              <a:t>White paper detailing current national efforts, recommended clinical practice guidelines for adults and pediatric patients, and future strategy for ACEP engagement as a national leader in the area of high threat emergency care.</a:t>
            </a:r>
          </a:p>
          <a:p>
            <a:pPr lvl="1"/>
            <a:r>
              <a:rPr lang="en-US" sz="2400" dirty="0"/>
              <a:t>Identify best practice recommendations for provision of care in high threat environments.</a:t>
            </a:r>
          </a:p>
          <a:p>
            <a:pPr lvl="1"/>
            <a:r>
              <a:rPr lang="en-US" sz="2400" dirty="0"/>
              <a:t>Identification of clinical and operational knowledge gaps and articulation of future research objectives.</a:t>
            </a:r>
          </a:p>
          <a:p>
            <a:pPr lvl="1"/>
            <a:r>
              <a:rPr lang="en-US" sz="2400" dirty="0"/>
              <a:t>Serve as advisory body for the ACEP Board for information sharing for planning and during evolving, acute high threat incidents.</a:t>
            </a:r>
          </a:p>
        </p:txBody>
      </p:sp>
    </p:spTree>
    <p:extLst>
      <p:ext uri="{BB962C8B-B14F-4D97-AF65-F5344CB8AC3E}">
        <p14:creationId xmlns:p14="http://schemas.microsoft.com/office/powerpoint/2010/main" val="212515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DE97F23EC89B4DA987438EF6B8C543" ma:contentTypeVersion="0" ma:contentTypeDescription="Create a new document." ma:contentTypeScope="" ma:versionID="ca015585ee542b7cd5fcd4b9017b8e5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26A9B6-C8B7-46C5-ABC7-0100E9F7505F}">
  <ds:schemaRefs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2CD3B0C-8C2A-42B5-BFC0-B2C2874062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1D6706F-8E57-4DDE-9F6D-6B5A88123F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7501</TotalTime>
  <Words>684</Words>
  <Application>Microsoft Office PowerPoint</Application>
  <PresentationFormat>On-screen Show (4:3)</PresentationFormat>
  <Paragraphs>121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Custom Design</vt:lpstr>
      <vt:lpstr>Clarity</vt:lpstr>
      <vt:lpstr>Office Theme</vt:lpstr>
      <vt:lpstr>1_Office Theme</vt:lpstr>
      <vt:lpstr>2_Office Theme</vt:lpstr>
      <vt:lpstr>What’s Hot &amp; What’s Not in Emergency Medicine AACEM Panel February 2016 Jay Kaplan, M.D., FACEP</vt:lpstr>
      <vt:lpstr>What’s Hot</vt:lpstr>
      <vt:lpstr>What’s Not</vt:lpstr>
      <vt:lpstr>Physician Burnout</vt:lpstr>
      <vt:lpstr>PowerPoint Presentation</vt:lpstr>
      <vt:lpstr>OON Balance Billing </vt:lpstr>
      <vt:lpstr>OON Balance Billing/P4P &amp; VM </vt:lpstr>
      <vt:lpstr>Opioid Epidemic</vt:lpstr>
      <vt:lpstr>Mass Casualty Incidents</vt:lpstr>
      <vt:lpstr>Diversity</vt:lpstr>
      <vt:lpstr>ACEP Emergency Quality Network</vt:lpstr>
      <vt:lpstr>EM Focus Areas</vt:lpstr>
      <vt:lpstr>What will the Learning Collaboratives provide?</vt:lpstr>
      <vt:lpstr>How to Participate </vt:lpstr>
      <vt:lpstr>Questions</vt:lpstr>
      <vt:lpstr>Additional Thoughts</vt:lpstr>
    </vt:vector>
  </TitlesOfParts>
  <Company>AMA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CEDR Quality Measures Post-Public Comment Presentation 2015</dc:title>
  <dc:creator>dbroutma</dc:creator>
  <cp:lastModifiedBy>Nissi George</cp:lastModifiedBy>
  <cp:revision>328</cp:revision>
  <cp:lastPrinted>2015-09-11T16:20:32Z</cp:lastPrinted>
  <dcterms:created xsi:type="dcterms:W3CDTF">2011-06-16T20:23:20Z</dcterms:created>
  <dcterms:modified xsi:type="dcterms:W3CDTF">2016-03-15T18:25:38Z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0x010100AFDE97F23EC89B4DA987438EF6B8C543</vt:lpwstr>
  </property>
  <property fmtid="{D5CDD505-2E9C-101B-9397-08002B2CF9AE}" pid="4" name="_AdHocReviewCycleID">
    <vt:i4>212915695</vt:i4>
  </property>
  <property fmtid="{D5CDD505-2E9C-101B-9397-08002B2CF9AE}" pid="5" name="_EmailSubject">
    <vt:lpwstr>slides for BoD</vt:lpwstr>
  </property>
  <property fmtid="{D5CDD505-2E9C-101B-9397-08002B2CF9AE}" pid="6" name="_AuthorEmail">
    <vt:lpwstr>JSCHUUR@BWH.HARVARD.EDU</vt:lpwstr>
  </property>
  <property fmtid="{D5CDD505-2E9C-101B-9397-08002B2CF9AE}" pid="7" name="_AuthorEmailDisplayName">
    <vt:lpwstr>Schuur, Jeremiah D.,M.D.,M.H.S.</vt:lpwstr>
  </property>
</Properties>
</file>