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11"/>
  </p:notesMasterIdLst>
  <p:sldIdLst>
    <p:sldId id="256" r:id="rId2"/>
    <p:sldId id="257" r:id="rId3"/>
    <p:sldId id="258" r:id="rId4"/>
    <p:sldId id="259" r:id="rId5"/>
    <p:sldId id="260" r:id="rId6"/>
    <p:sldId id="263" r:id="rId7"/>
    <p:sldId id="266" r:id="rId8"/>
    <p:sldId id="277" r:id="rId9"/>
    <p:sldId id="275"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99CC00"/>
    <a:srgbClr val="CCFF99"/>
    <a:srgbClr val="6600CC"/>
    <a:srgbClr val="336699"/>
    <a:srgbClr val="009999"/>
    <a:srgbClr val="33CCCC"/>
    <a:srgbClr val="0099CC"/>
    <a:srgbClr val="99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5" autoAdjust="0"/>
    <p:restoredTop sz="69972" autoAdjust="0"/>
  </p:normalViewPr>
  <p:slideViewPr>
    <p:cSldViewPr>
      <p:cViewPr>
        <p:scale>
          <a:sx n="100" d="100"/>
          <a:sy n="100" d="100"/>
        </p:scale>
        <p:origin x="-870" y="3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7" d="100"/>
          <a:sy n="57" d="100"/>
        </p:scale>
        <p:origin x="-2914" y="-10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FB898E-7D8D-402A-9EA1-F61AAB71971D}" type="datetimeFigureOut">
              <a:rPr lang="en-US" smtClean="0"/>
              <a:t>2/2/2015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F5F0256-5B18-429E-B128-97D8B86EAD15}" type="slidenum">
              <a:rPr lang="en-US" smtClean="0"/>
              <a:t>‹#›</a:t>
            </a:fld>
            <a:endParaRPr lang="en-US"/>
          </a:p>
        </p:txBody>
      </p:sp>
    </p:spTree>
    <p:extLst>
      <p:ext uri="{BB962C8B-B14F-4D97-AF65-F5344CB8AC3E}">
        <p14:creationId xmlns:p14="http://schemas.microsoft.com/office/powerpoint/2010/main" val="1263586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welcoming</a:t>
            </a:r>
            <a:r>
              <a:rPr lang="en-US" baseline="0" dirty="0" smtClean="0"/>
              <a:t> EMRA to your meeting today. My name is ___________ -  I’m a </a:t>
            </a:r>
            <a:r>
              <a:rPr lang="en-US" u="sng" baseline="0" dirty="0" smtClean="0"/>
              <a:t>(year) </a:t>
            </a:r>
            <a:r>
              <a:rPr lang="en-US" baseline="0" dirty="0" smtClean="0"/>
              <a:t>resident at </a:t>
            </a:r>
            <a:r>
              <a:rPr lang="en-US" u="sng" baseline="0" dirty="0" smtClean="0"/>
              <a:t>(name of program</a:t>
            </a:r>
            <a:r>
              <a:rPr lang="en-US" baseline="0" dirty="0" smtClean="0"/>
              <a:t>). </a:t>
            </a:r>
          </a:p>
          <a:p>
            <a:endParaRPr lang="en-US" baseline="0" dirty="0" smtClean="0"/>
          </a:p>
          <a:p>
            <a:r>
              <a:rPr lang="en-US" baseline="0" dirty="0" smtClean="0"/>
              <a:t>I’m also a big fan of EMRA and have been for quite a while. Today I’d like to share why that’s so and why I think everyone in emergency medicine should join EMRA.  </a:t>
            </a:r>
          </a:p>
          <a:p>
            <a:endParaRPr lang="en-US" baseline="0" dirty="0" smtClean="0"/>
          </a:p>
          <a:p>
            <a:r>
              <a:rPr lang="en-US" baseline="0" dirty="0" smtClean="0"/>
              <a:t>If you are already an EMRA member, maybe I can enlist your help in convincing those residents who aren’t members what a great organization this is! If you haven’t joined yet, I hope to show you the fabulous resources that EMRA offers to residents and convince you that being a member </a:t>
            </a:r>
            <a:r>
              <a:rPr lang="en-US" i="1" u="sng" baseline="0" dirty="0" smtClean="0"/>
              <a:t>throughout your residency</a:t>
            </a:r>
            <a:r>
              <a:rPr lang="en-US" i="0" u="none" baseline="0" dirty="0" smtClean="0"/>
              <a:t> </a:t>
            </a:r>
            <a:r>
              <a:rPr lang="en-US" baseline="0" dirty="0" smtClean="0"/>
              <a:t>is a fabulous way to get involved in an organization that grows with you in your career. </a:t>
            </a:r>
          </a:p>
          <a:p>
            <a:endParaRPr lang="en-US" baseline="0" dirty="0" smtClean="0"/>
          </a:p>
          <a:p>
            <a:r>
              <a:rPr lang="en-US" baseline="0" dirty="0" smtClean="0"/>
              <a:t>Let’s get started! And if you have questions – please feel free to ask them at anytime – this is your meeting and I want to make sure you go home with your questions asked and answered. I will also leave you with my contact information at the end of my presentation today – I’m available anytime to answer your questions or help get them answered.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F5F0256-5B18-429E-B128-97D8B86EAD15}" type="slidenum">
              <a:rPr lang="en-US" smtClean="0"/>
              <a:t>1</a:t>
            </a:fld>
            <a:endParaRPr lang="en-US"/>
          </a:p>
        </p:txBody>
      </p:sp>
    </p:spTree>
    <p:extLst>
      <p:ext uri="{BB962C8B-B14F-4D97-AF65-F5344CB8AC3E}">
        <p14:creationId xmlns:p14="http://schemas.microsoft.com/office/powerpoint/2010/main" val="417612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you’re a resident</a:t>
            </a:r>
            <a:r>
              <a:rPr lang="en-US" baseline="0" dirty="0" smtClean="0"/>
              <a:t> now! Let me tell you – it’s a fabulous and rewarding way to spend your time as a physician. But – be aware – throughout your residency, you will have so many questions, at times your head will spin! I know I did.  Here are just a few of the hundreds of questions that will pop in your head! </a:t>
            </a:r>
          </a:p>
          <a:p>
            <a:endParaRPr lang="en-US" baseline="0" dirty="0" smtClean="0">
              <a:solidFill>
                <a:srgbClr val="FF0000"/>
              </a:solidFill>
            </a:endParaRPr>
          </a:p>
          <a:p>
            <a:r>
              <a:rPr lang="en-US" b="1" baseline="0" dirty="0" smtClean="0">
                <a:solidFill>
                  <a:srgbClr val="FF0000"/>
                </a:solidFill>
              </a:rPr>
              <a:t>PRESS ENTER OR THE DOWN BUTTON: </a:t>
            </a:r>
          </a:p>
          <a:p>
            <a:endParaRPr lang="en-US" baseline="0" dirty="0" smtClean="0"/>
          </a:p>
          <a:p>
            <a:pPr marL="174708" indent="-174708">
              <a:buFont typeface="Arial" panose="020B0604020202020204" pitchFamily="34" charset="0"/>
              <a:buChar char="•"/>
            </a:pPr>
            <a:r>
              <a:rPr lang="en-US" baseline="0" dirty="0" smtClean="0"/>
              <a:t>I need educational resources  (there are never enough, right?). There are so many resources – what’s out there that you need  RIGHT </a:t>
            </a:r>
            <a:r>
              <a:rPr lang="en-US" b="0" baseline="0" dirty="0" smtClean="0"/>
              <a:t>NOW for whatever year residency you’re in?</a:t>
            </a:r>
            <a:r>
              <a:rPr lang="en-US" baseline="0" dirty="0" smtClean="0"/>
              <a:t> EMRA helps guide you through the sea of information and has some valuable resources that are available to you at the right time. Not overwhelming, not so much that you get frustrated. We like to say we send you </a:t>
            </a:r>
            <a:r>
              <a:rPr lang="en-US" i="1" baseline="0" dirty="0" smtClean="0"/>
              <a:t>the “right dose of information at the right time.” </a:t>
            </a:r>
          </a:p>
          <a:p>
            <a:endParaRPr lang="en-US" baseline="0" dirty="0" smtClean="0"/>
          </a:p>
          <a:p>
            <a:pPr marL="174708" indent="-174708">
              <a:buFont typeface="Arial" panose="020B0604020202020204" pitchFamily="34" charset="0"/>
              <a:buChar char="•"/>
            </a:pPr>
            <a:r>
              <a:rPr lang="en-US" baseline="0" dirty="0" smtClean="0"/>
              <a:t>I want to network – I want to be involved with others in the specialty – but how do I get started and meet more people that just my colleagues at my program? There’s a way - EMRA has so many opportunities! Some members want a minimal amount of resources and contact and that’s okay. And some members want to be immersed in everything! We have lots of ways to become engaged – ways that are comfortable for you and your particular style.  We’ll go over some of our most popular programs and events – and we’re going to have some fun doing it (you’ll find that FUN and LAUGHTER are important to EMRA’s members  - life’s too short to take ourselves too seriously!).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I need a job! Even before you graduate from residency, you’re thinking about landing your next job, right? EMRA is thinking about that, too! You should know that EM Career Central is the easiest, most efficient way to start your job search. Have you ever been to a job search site and wondered if the job postings are real, actual jobs? At EM Career Central, a job is NOT posted unless it’s real. You search for your dream job (or your “dream-right-now job”) upload your resume, click to apply when you find something appealing - that’s it! You can even apply from your phone with one-click after you have completed your profile – what could be easier? </a:t>
            </a:r>
          </a:p>
          <a:p>
            <a:endParaRPr lang="en-US" baseline="0" dirty="0" smtClean="0"/>
          </a:p>
          <a:p>
            <a:pPr marL="174708" indent="-174708">
              <a:buFont typeface="Arial" panose="020B0604020202020204" pitchFamily="34" charset="0"/>
              <a:buChar char="•"/>
            </a:pPr>
            <a:r>
              <a:rPr lang="en-US" dirty="0" smtClean="0"/>
              <a:t>Need advice </a:t>
            </a:r>
            <a:r>
              <a:rPr lang="en-US" baseline="0" dirty="0" smtClean="0"/>
              <a:t> on getting through residency? </a:t>
            </a:r>
            <a:r>
              <a:rPr lang="en-US" dirty="0" smtClean="0"/>
              <a:t>Who doesn’t? It’s one of the scariest times</a:t>
            </a:r>
            <a:r>
              <a:rPr lang="en-US" baseline="0" dirty="0" smtClean="0"/>
              <a:t> </a:t>
            </a:r>
            <a:r>
              <a:rPr lang="en-US" dirty="0" smtClean="0"/>
              <a:t>for us – we’ve all gone through it and we know! We</a:t>
            </a:r>
            <a:r>
              <a:rPr lang="en-US" baseline="0" dirty="0" smtClean="0"/>
              <a:t> can’t take the stress out of being a resident but we can sure help smooth the waters as you’re going through it!  Join us – become part of us – get to know us – you will have friends for life and people to call when things get stressful. </a:t>
            </a:r>
          </a:p>
          <a:p>
            <a:pPr marL="174708" indent="-174708" algn="ctr">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F5F0256-5B18-429E-B128-97D8B86EAD15}" type="slidenum">
              <a:rPr lang="en-US" smtClean="0"/>
              <a:t>2</a:t>
            </a:fld>
            <a:endParaRPr lang="en-US"/>
          </a:p>
        </p:txBody>
      </p:sp>
    </p:spTree>
    <p:extLst>
      <p:ext uri="{BB962C8B-B14F-4D97-AF65-F5344CB8AC3E}">
        <p14:creationId xmlns:p14="http://schemas.microsoft.com/office/powerpoint/2010/main" val="381056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a:t>
            </a:r>
            <a:r>
              <a:rPr lang="en-US" baseline="0" dirty="0" smtClean="0"/>
              <a:t> – time to interrupt with a blatant  commercial message! If you don’t know much about EMRA, here’s really what you need to know: </a:t>
            </a:r>
          </a:p>
          <a:p>
            <a:endParaRPr lang="en-US" baseline="0" dirty="0" smtClean="0"/>
          </a:p>
          <a:p>
            <a:r>
              <a:rPr lang="en-US" baseline="0" dirty="0" smtClean="0"/>
              <a:t>The thing that makes us so special, is that we are the ONLY resident organization that’s run </a:t>
            </a:r>
            <a:r>
              <a:rPr lang="en-US" i="1" u="sng" baseline="0" dirty="0" smtClean="0"/>
              <a:t>by residents - for residents</a:t>
            </a:r>
            <a:r>
              <a:rPr lang="en-US" i="1" baseline="0" dirty="0" smtClean="0"/>
              <a:t>. </a:t>
            </a:r>
            <a:r>
              <a:rPr lang="en-US" i="0" baseline="0" dirty="0" smtClean="0"/>
              <a:t>That includes our entire board of directors  - all thirteen members are either residents or medical students.  </a:t>
            </a:r>
          </a:p>
          <a:p>
            <a:endParaRPr lang="en-US" i="0" baseline="0" dirty="0" smtClean="0"/>
          </a:p>
          <a:p>
            <a:r>
              <a:rPr lang="en-US" i="0" baseline="0" dirty="0" smtClean="0"/>
              <a:t>85% of our total membership is comprised of residents and alumni – you carry a lot of weight – your voice is critical. We work hard to make sure that you are heard and we bring you programs that are relevant to you. </a:t>
            </a:r>
          </a:p>
          <a:p>
            <a:endParaRPr lang="en-US" i="0" baseline="0" dirty="0" smtClean="0"/>
          </a:p>
          <a:p>
            <a:endParaRPr lang="en-US" i="0" baseline="0" dirty="0" smtClean="0"/>
          </a:p>
        </p:txBody>
      </p:sp>
      <p:sp>
        <p:nvSpPr>
          <p:cNvPr id="4" name="Slide Number Placeholder 3"/>
          <p:cNvSpPr>
            <a:spLocks noGrp="1"/>
          </p:cNvSpPr>
          <p:nvPr>
            <p:ph type="sldNum" sz="quarter" idx="10"/>
          </p:nvPr>
        </p:nvSpPr>
        <p:spPr/>
        <p:txBody>
          <a:bodyPr/>
          <a:lstStyle/>
          <a:p>
            <a:fld id="{8F5F0256-5B18-429E-B128-97D8B86EAD15}" type="slidenum">
              <a:rPr lang="en-US" smtClean="0"/>
              <a:t>3</a:t>
            </a:fld>
            <a:endParaRPr lang="en-US"/>
          </a:p>
        </p:txBody>
      </p:sp>
    </p:spTree>
    <p:extLst>
      <p:ext uri="{BB962C8B-B14F-4D97-AF65-F5344CB8AC3E}">
        <p14:creationId xmlns:p14="http://schemas.microsoft.com/office/powerpoint/2010/main" val="105087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 why should you join EMRA? The answer is easy – when you join EMRA, you are also a member of ACEP and trust me, </a:t>
            </a:r>
            <a:r>
              <a:rPr lang="en-US" b="0" i="1" u="sng" baseline="0" dirty="0" smtClean="0"/>
              <a:t>that </a:t>
            </a:r>
            <a:r>
              <a:rPr lang="en-US" b="0" i="0" u="none" baseline="0" dirty="0" smtClean="0"/>
              <a:t> </a:t>
            </a:r>
            <a:r>
              <a:rPr lang="en-US" baseline="0" dirty="0" smtClean="0"/>
              <a:t>is  priceless! You’ll meet people during your residency who will be invaluable resources during your lifetime.</a:t>
            </a:r>
          </a:p>
          <a:p>
            <a:endParaRPr lang="en-US" baseline="0" dirty="0" smtClean="0"/>
          </a:p>
          <a:p>
            <a:r>
              <a:rPr lang="en-US" baseline="0" dirty="0" smtClean="0"/>
              <a:t>Why not meet those people early and form relationships now? Why wait? Where else can you meet the founder of your organization, the specialty’s legends, program directors and coordinators from across the country? You will indeed have a leg up when you join early! </a:t>
            </a:r>
          </a:p>
          <a:p>
            <a:endParaRPr lang="en-US" baseline="0" dirty="0" smtClean="0"/>
          </a:p>
          <a:p>
            <a:r>
              <a:rPr lang="en-US" baseline="0" dirty="0" smtClean="0"/>
              <a:t>And then – there are the tangible benefits - publications - discounts - networking opportunities - meetings and conferences - opportunities to get involved from the very get-go. </a:t>
            </a:r>
          </a:p>
          <a:p>
            <a:r>
              <a:rPr lang="en-US" baseline="0" dirty="0" smtClean="0"/>
              <a:t/>
            </a:r>
            <a:br>
              <a:rPr lang="en-US" baseline="0" dirty="0" smtClean="0"/>
            </a:br>
            <a:r>
              <a:rPr lang="en-US" baseline="0" dirty="0" smtClean="0"/>
              <a:t>And the price is so very minimal for the benefits you receive – I’ll show you in a minute how the $105 annual membership pays for itself literally the </a:t>
            </a:r>
            <a:r>
              <a:rPr lang="en-US" i="1" u="sng" baseline="0" dirty="0" smtClean="0"/>
              <a:t>minute you join</a:t>
            </a:r>
            <a:r>
              <a:rPr lang="en-US" baseline="0" dirty="0" smtClean="0"/>
              <a:t>!  Note: some state chapters may have additional dues, so you will want to check that out. </a:t>
            </a:r>
            <a:endParaRPr lang="en-US" dirty="0"/>
          </a:p>
        </p:txBody>
      </p:sp>
      <p:sp>
        <p:nvSpPr>
          <p:cNvPr id="4" name="Slide Number Placeholder 3"/>
          <p:cNvSpPr>
            <a:spLocks noGrp="1"/>
          </p:cNvSpPr>
          <p:nvPr>
            <p:ph type="sldNum" sz="quarter" idx="10"/>
          </p:nvPr>
        </p:nvSpPr>
        <p:spPr/>
        <p:txBody>
          <a:bodyPr/>
          <a:lstStyle/>
          <a:p>
            <a:fld id="{8F5F0256-5B18-429E-B128-97D8B86EAD15}" type="slidenum">
              <a:rPr lang="en-US" smtClean="0"/>
              <a:t>4</a:t>
            </a:fld>
            <a:endParaRPr lang="en-US"/>
          </a:p>
        </p:txBody>
      </p:sp>
    </p:spTree>
    <p:extLst>
      <p:ext uri="{BB962C8B-B14F-4D97-AF65-F5344CB8AC3E}">
        <p14:creationId xmlns:p14="http://schemas.microsoft.com/office/powerpoint/2010/main" val="2068079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1" dirty="0">
                <a:solidFill>
                  <a:srgbClr val="0070C0"/>
                </a:solidFill>
                <a:latin typeface="+mn-lt"/>
                <a:ea typeface="Verdana" panose="020B0604030504040204" pitchFamily="34" charset="0"/>
                <a:cs typeface="Verdana" panose="020B0604030504040204" pitchFamily="34" charset="0"/>
              </a:rPr>
              <a:t>Nagging questions come up. EMRA residents have answers!  Does this feel familiar?</a:t>
            </a:r>
          </a:p>
          <a:p>
            <a:pPr algn="l"/>
            <a:endParaRPr lang="en-US" sz="1200" b="1" i="1" dirty="0">
              <a:solidFill>
                <a:srgbClr val="0070C0"/>
              </a:solidFill>
              <a:latin typeface="+mn-lt"/>
              <a:ea typeface="Verdana" panose="020B0604030504040204" pitchFamily="34" charset="0"/>
              <a:cs typeface="Verdana" panose="020B0604030504040204" pitchFamily="34" charset="0"/>
            </a:endParaRPr>
          </a:p>
          <a:p>
            <a:pPr marL="640594" lvl="1" indent="-174708">
              <a:buFont typeface="Arial" panose="020B0604020202020204" pitchFamily="34" charset="0"/>
              <a:buChar char="•"/>
            </a:pPr>
            <a:r>
              <a:rPr lang="en-US" sz="1200" i="1" dirty="0">
                <a:solidFill>
                  <a:srgbClr val="0070C0"/>
                </a:solidFill>
                <a:latin typeface="+mn-lt"/>
                <a:ea typeface="Verdana" panose="020B0604030504040204" pitchFamily="34" charset="0"/>
                <a:cs typeface="Verdana" panose="020B0604030504040204" pitchFamily="34" charset="0"/>
              </a:rPr>
              <a:t>Geez, I’m wondering about this decision – was it the right one? </a:t>
            </a:r>
          </a:p>
          <a:p>
            <a:pPr marL="640594" lvl="1" indent="-174708">
              <a:buFont typeface="Arial" panose="020B0604020202020204" pitchFamily="34" charset="0"/>
              <a:buChar char="•"/>
            </a:pPr>
            <a:r>
              <a:rPr lang="en-US" sz="1200" i="1" dirty="0">
                <a:solidFill>
                  <a:srgbClr val="0070C0"/>
                </a:solidFill>
                <a:latin typeface="+mn-lt"/>
                <a:ea typeface="Verdana" panose="020B0604030504040204" pitchFamily="34" charset="0"/>
                <a:cs typeface="Verdana" panose="020B0604030504040204" pitchFamily="34" charset="0"/>
              </a:rPr>
              <a:t>How the heck does this work-life balance thing work – </a:t>
            </a:r>
            <a:r>
              <a:rPr lang="en-US" sz="1200" i="1" dirty="0" smtClean="0">
                <a:solidFill>
                  <a:srgbClr val="0070C0"/>
                </a:solidFill>
                <a:latin typeface="+mn-lt"/>
                <a:ea typeface="Verdana" panose="020B0604030504040204" pitchFamily="34" charset="0"/>
                <a:cs typeface="Verdana" panose="020B0604030504040204" pitchFamily="34" charset="0"/>
              </a:rPr>
              <a:t>I got through medical school; I matched  – now I’m just</a:t>
            </a:r>
            <a:r>
              <a:rPr lang="en-US" sz="1200" i="1" baseline="0" dirty="0" smtClean="0">
                <a:solidFill>
                  <a:srgbClr val="0070C0"/>
                </a:solidFill>
                <a:latin typeface="+mn-lt"/>
                <a:ea typeface="Verdana" panose="020B0604030504040204" pitchFamily="34" charset="0"/>
                <a:cs typeface="Verdana" panose="020B0604030504040204" pitchFamily="34" charset="0"/>
              </a:rPr>
              <a:t> not sure how to get through this next phase?</a:t>
            </a:r>
          </a:p>
          <a:p>
            <a:pPr marL="640594" lvl="1" indent="-174708">
              <a:buFont typeface="Arial" panose="020B0604020202020204" pitchFamily="34" charset="0"/>
              <a:buChar char="•"/>
            </a:pPr>
            <a:r>
              <a:rPr lang="en-US" sz="1200" i="1" baseline="0" dirty="0" smtClean="0">
                <a:solidFill>
                  <a:srgbClr val="0070C0"/>
                </a:solidFill>
                <a:latin typeface="+mn-lt"/>
                <a:ea typeface="Verdana" panose="020B0604030504040204" pitchFamily="34" charset="0"/>
                <a:cs typeface="Verdana" panose="020B0604030504040204" pitchFamily="34" charset="0"/>
              </a:rPr>
              <a:t>How am I ever going to have time to search for a job? </a:t>
            </a:r>
            <a:endParaRPr lang="en-US" sz="1200" i="1" dirty="0" smtClean="0">
              <a:solidFill>
                <a:srgbClr val="0070C0"/>
              </a:solidFill>
              <a:latin typeface="+mn-lt"/>
              <a:ea typeface="Verdana" panose="020B0604030504040204" pitchFamily="34" charset="0"/>
              <a:cs typeface="Verdana" panose="020B0604030504040204" pitchFamily="34" charset="0"/>
            </a:endParaRPr>
          </a:p>
          <a:p>
            <a:pPr algn="l"/>
            <a:endParaRPr lang="en-US" sz="1200" b="1" i="1" dirty="0">
              <a:solidFill>
                <a:srgbClr val="0070C0"/>
              </a:solidFill>
              <a:latin typeface="+mn-lt"/>
              <a:ea typeface="Verdana" panose="020B0604030504040204" pitchFamily="34" charset="0"/>
              <a:cs typeface="Verdana" panose="020B0604030504040204" pitchFamily="34" charset="0"/>
            </a:endParaRPr>
          </a:p>
          <a:p>
            <a:r>
              <a:rPr lang="en-US" sz="1200" dirty="0">
                <a:latin typeface="+mn-lt"/>
              </a:rPr>
              <a:t>A few minutes ago, I mentioned that, as a </a:t>
            </a:r>
            <a:r>
              <a:rPr lang="en-US" sz="1200" dirty="0" smtClean="0">
                <a:latin typeface="+mn-lt"/>
              </a:rPr>
              <a:t>resident, </a:t>
            </a:r>
            <a:r>
              <a:rPr lang="en-US" sz="1200" dirty="0">
                <a:latin typeface="+mn-lt"/>
              </a:rPr>
              <a:t>you’re head will be spinning with questions – perfectly natural. Everyone I know who has traveled this path, at some time, had doubts and needed </a:t>
            </a:r>
            <a:r>
              <a:rPr lang="en-US" sz="1200" dirty="0" smtClean="0">
                <a:latin typeface="+mn-lt"/>
              </a:rPr>
              <a:t>help.</a:t>
            </a:r>
            <a:endParaRPr lang="en-US" sz="1200" dirty="0">
              <a:latin typeface="+mn-lt"/>
            </a:endParaRPr>
          </a:p>
          <a:p>
            <a:endParaRPr lang="en-US" sz="1200" b="1" dirty="0">
              <a:solidFill>
                <a:srgbClr val="FF0000"/>
              </a:solidFill>
              <a:latin typeface="+mn-lt"/>
            </a:endParaRPr>
          </a:p>
          <a:p>
            <a:r>
              <a:rPr lang="en-US" sz="1200" b="1" dirty="0">
                <a:solidFill>
                  <a:srgbClr val="FF0000"/>
                </a:solidFill>
                <a:latin typeface="+mn-lt"/>
              </a:rPr>
              <a:t>PRESS ENTER OR THE DOWN BUTTON</a:t>
            </a:r>
            <a:r>
              <a:rPr lang="en-US" sz="1200" b="1" dirty="0">
                <a:solidFill>
                  <a:schemeClr val="tx1"/>
                </a:solidFill>
                <a:latin typeface="+mn-lt"/>
              </a:rPr>
              <a:t>: </a:t>
            </a:r>
            <a:endParaRPr lang="en-US" sz="1200" b="1" dirty="0" smtClean="0">
              <a:solidFill>
                <a:schemeClr val="tx1"/>
              </a:solidFill>
              <a:latin typeface="+mn-lt"/>
            </a:endParaRPr>
          </a:p>
          <a:p>
            <a:endParaRPr lang="en-US" b="1" dirty="0">
              <a:solidFill>
                <a:schemeClr val="tx1"/>
              </a:solidFill>
            </a:endParaRPr>
          </a:p>
          <a:p>
            <a:r>
              <a:rPr lang="en-US" b="0" dirty="0" smtClean="0">
                <a:solidFill>
                  <a:schemeClr val="tx1"/>
                </a:solidFill>
              </a:rPr>
              <a:t>Go where residents are! There are so many meetings and conferences. When you are there – seek us out!</a:t>
            </a:r>
            <a:r>
              <a:rPr lang="en-US" b="0" baseline="0" dirty="0" smtClean="0">
                <a:solidFill>
                  <a:schemeClr val="tx1"/>
                </a:solidFill>
              </a:rPr>
              <a:t> EMRA members are everywhere and we love to talk about all things EM and all things E-M-R-A! Need help? Got questions? Want to get involved? Having a struggle with something? Have a great idea for the organization?  We’re approachable and passionate about the organization and about our specialty. Lean on us – let us know what you’re thinking! </a:t>
            </a:r>
            <a:endParaRPr lang="en-US" sz="1200" b="0" dirty="0">
              <a:solidFill>
                <a:schemeClr val="tx1"/>
              </a:solidFill>
              <a:latin typeface="+mn-lt"/>
              <a:ea typeface="Verdana" panose="020B0604030504040204" pitchFamily="34" charset="0"/>
              <a:cs typeface="Verdana" panose="020B0604030504040204" pitchFamily="34" charset="0"/>
            </a:endParaRPr>
          </a:p>
          <a:p>
            <a:pPr algn="ctr"/>
            <a:endParaRPr lang="en-US" sz="1200" b="0" dirty="0">
              <a:solidFill>
                <a:schemeClr val="tx1"/>
              </a:solidFill>
              <a:latin typeface="+mn-lt"/>
              <a:ea typeface="Verdana" panose="020B0604030504040204" pitchFamily="34" charset="0"/>
              <a:cs typeface="Verdana" panose="020B0604030504040204" pitchFamily="34" charset="0"/>
            </a:endParaRPr>
          </a:p>
          <a:p>
            <a:pPr algn="ctr"/>
            <a:endParaRPr lang="en-US" sz="16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F5F0256-5B18-429E-B128-97D8B86EAD15}" type="slidenum">
              <a:rPr lang="en-US" smtClean="0"/>
              <a:t>5</a:t>
            </a:fld>
            <a:endParaRPr lang="en-US"/>
          </a:p>
        </p:txBody>
      </p:sp>
    </p:spTree>
    <p:extLst>
      <p:ext uri="{BB962C8B-B14F-4D97-AF65-F5344CB8AC3E}">
        <p14:creationId xmlns:p14="http://schemas.microsoft.com/office/powerpoint/2010/main" val="4084356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latin typeface="+mn-lt"/>
                <a:ea typeface="Verdana" panose="020B0604030504040204" pitchFamily="34" charset="0"/>
                <a:cs typeface="Verdana" panose="020B0604030504040204" pitchFamily="34" charset="0"/>
              </a:rPr>
              <a:t>Going back to one of those initial questions </a:t>
            </a:r>
            <a:r>
              <a:rPr lang="en-US" sz="1200" dirty="0" smtClean="0">
                <a:latin typeface="+mn-lt"/>
                <a:ea typeface="Verdana" panose="020B0604030504040204" pitchFamily="34" charset="0"/>
                <a:cs typeface="Verdana" panose="020B0604030504040204" pitchFamily="34" charset="0"/>
              </a:rPr>
              <a:t>residents</a:t>
            </a:r>
            <a:r>
              <a:rPr lang="en-US" sz="1200" baseline="0" dirty="0" smtClean="0">
                <a:latin typeface="+mn-lt"/>
                <a:ea typeface="Verdana" panose="020B0604030504040204" pitchFamily="34" charset="0"/>
                <a:cs typeface="Verdana" panose="020B0604030504040204" pitchFamily="34" charset="0"/>
              </a:rPr>
              <a:t> </a:t>
            </a:r>
            <a:r>
              <a:rPr lang="en-US" sz="1200" dirty="0" smtClean="0">
                <a:latin typeface="+mn-lt"/>
                <a:ea typeface="Verdana" panose="020B0604030504040204" pitchFamily="34" charset="0"/>
                <a:cs typeface="Verdana" panose="020B0604030504040204" pitchFamily="34" charset="0"/>
              </a:rPr>
              <a:t>have </a:t>
            </a:r>
            <a:r>
              <a:rPr lang="en-US" sz="1200" dirty="0">
                <a:latin typeface="+mn-lt"/>
                <a:ea typeface="Verdana" panose="020B0604030504040204" pitchFamily="34" charset="0"/>
                <a:cs typeface="Verdana" panose="020B0604030504040204" pitchFamily="34" charset="0"/>
              </a:rPr>
              <a:t>– what educational resources are available to me as an EMRA member? </a:t>
            </a:r>
          </a:p>
          <a:p>
            <a:pPr algn="l"/>
            <a:endParaRPr lang="en-US" sz="1200" dirty="0">
              <a:latin typeface="+mn-lt"/>
              <a:ea typeface="Verdana" panose="020B0604030504040204" pitchFamily="34" charset="0"/>
              <a:cs typeface="Verdana" panose="020B0604030504040204" pitchFamily="34" charset="0"/>
            </a:endParaRPr>
          </a:p>
          <a:p>
            <a:pPr algn="l"/>
            <a:r>
              <a:rPr lang="en-US" sz="1200" dirty="0">
                <a:latin typeface="+mn-lt"/>
                <a:ea typeface="Verdana" panose="020B0604030504040204" pitchFamily="34" charset="0"/>
                <a:cs typeface="Verdana" panose="020B0604030504040204" pitchFamily="34" charset="0"/>
              </a:rPr>
              <a:t>EMRA has you covered! Upon joining, you will receive a complete membership kit, specially tailored for </a:t>
            </a:r>
            <a:r>
              <a:rPr lang="en-US" sz="1200" dirty="0" smtClean="0">
                <a:latin typeface="+mn-lt"/>
                <a:ea typeface="Verdana" panose="020B0604030504040204" pitchFamily="34" charset="0"/>
                <a:cs typeface="Verdana" panose="020B0604030504040204" pitchFamily="34" charset="0"/>
              </a:rPr>
              <a:t>residents. </a:t>
            </a:r>
            <a:r>
              <a:rPr lang="en-US" sz="1200" dirty="0">
                <a:latin typeface="+mn-lt"/>
                <a:ea typeface="Verdana" panose="020B0604030504040204" pitchFamily="34" charset="0"/>
                <a:cs typeface="Verdana" panose="020B0604030504040204" pitchFamily="34" charset="0"/>
              </a:rPr>
              <a:t>In the kit, you’ll receive </a:t>
            </a:r>
            <a:r>
              <a:rPr lang="en-US" sz="1200" dirty="0" smtClean="0">
                <a:latin typeface="+mn-lt"/>
                <a:ea typeface="Verdana" panose="020B0604030504040204" pitchFamily="34" charset="0"/>
                <a:cs typeface="Verdana" panose="020B0604030504040204" pitchFamily="34" charset="0"/>
              </a:rPr>
              <a:t>EMRA </a:t>
            </a:r>
            <a:r>
              <a:rPr lang="en-US" sz="1200" dirty="0">
                <a:latin typeface="+mn-lt"/>
                <a:ea typeface="Verdana" panose="020B0604030504040204" pitchFamily="34" charset="0"/>
                <a:cs typeface="Verdana" panose="020B0604030504040204" pitchFamily="34" charset="0"/>
              </a:rPr>
              <a:t>publications that </a:t>
            </a:r>
            <a:r>
              <a:rPr lang="en-US" sz="1200" dirty="0" smtClean="0">
                <a:latin typeface="+mn-lt"/>
                <a:ea typeface="Verdana" panose="020B0604030504040204" pitchFamily="34" charset="0"/>
                <a:cs typeface="Verdana" panose="020B0604030504040204" pitchFamily="34" charset="0"/>
              </a:rPr>
              <a:t>total </a:t>
            </a:r>
            <a:r>
              <a:rPr lang="en-US" sz="1200" baseline="0" dirty="0" smtClean="0">
                <a:latin typeface="+mn-lt"/>
                <a:ea typeface="Verdana" panose="020B0604030504040204" pitchFamily="34" charset="0"/>
                <a:cs typeface="Verdana" panose="020B0604030504040204" pitchFamily="34" charset="0"/>
              </a:rPr>
              <a:t> </a:t>
            </a:r>
            <a:r>
              <a:rPr lang="en-US" sz="1200" dirty="0" smtClean="0">
                <a:latin typeface="+mn-lt"/>
                <a:ea typeface="Verdana" panose="020B0604030504040204" pitchFamily="34" charset="0"/>
                <a:cs typeface="Verdana" panose="020B0604030504040204" pitchFamily="34" charset="0"/>
              </a:rPr>
              <a:t>$106 in retail value </a:t>
            </a:r>
            <a:r>
              <a:rPr lang="en-US" sz="1200" dirty="0">
                <a:latin typeface="+mn-lt"/>
                <a:ea typeface="Verdana" panose="020B0604030504040204" pitchFamily="34" charset="0"/>
                <a:cs typeface="Verdana" panose="020B0604030504040204" pitchFamily="34" charset="0"/>
              </a:rPr>
              <a:t>– that already pays for your membership! You’ll find</a:t>
            </a:r>
            <a:r>
              <a:rPr lang="en-US" sz="1200" dirty="0" smtClean="0">
                <a:latin typeface="+mn-lt"/>
                <a:ea typeface="Verdana" panose="020B0604030504040204" pitchFamily="34" charset="0"/>
                <a:cs typeface="Verdana" panose="020B0604030504040204" pitchFamily="34" charset="0"/>
              </a:rPr>
              <a:t>: three pocket</a:t>
            </a:r>
            <a:r>
              <a:rPr lang="en-US" sz="1200" baseline="0" dirty="0" smtClean="0">
                <a:latin typeface="+mn-lt"/>
                <a:ea typeface="Verdana" panose="020B0604030504040204" pitchFamily="34" charset="0"/>
                <a:cs typeface="Verdana" panose="020B0604030504040204" pitchFamily="34" charset="0"/>
              </a:rPr>
              <a:t> reference cards – Pediatric </a:t>
            </a:r>
            <a:r>
              <a:rPr lang="en-US" sz="1200" baseline="0" dirty="0" err="1" smtClean="0">
                <a:latin typeface="+mn-lt"/>
                <a:ea typeface="Verdana" panose="020B0604030504040204" pitchFamily="34" charset="0"/>
                <a:cs typeface="Verdana" panose="020B0604030504040204" pitchFamily="34" charset="0"/>
              </a:rPr>
              <a:t>Qwic</a:t>
            </a:r>
            <a:r>
              <a:rPr lang="en-US" sz="1200" baseline="0" dirty="0" smtClean="0">
                <a:latin typeface="+mn-lt"/>
                <a:ea typeface="Verdana" panose="020B0604030504040204" pitchFamily="34" charset="0"/>
                <a:cs typeface="Verdana" panose="020B0604030504040204" pitchFamily="34" charset="0"/>
              </a:rPr>
              <a:t> Card; Neonatal Pocket Card and the Airway Card; Basics of EM: Pediatrics; Top Clinical Problems and Top Pediatric Clinical Problems; the two most popular EMRA Guidebooks - </a:t>
            </a:r>
            <a:r>
              <a:rPr lang="en-US" sz="1200" baseline="0" dirty="0" err="1" smtClean="0">
                <a:latin typeface="+mn-lt"/>
                <a:ea typeface="Verdana" panose="020B0604030504040204" pitchFamily="34" charset="0"/>
                <a:cs typeface="Verdana" panose="020B0604030504040204" pitchFamily="34" charset="0"/>
              </a:rPr>
              <a:t>PresserDex</a:t>
            </a:r>
            <a:r>
              <a:rPr lang="en-US" sz="1200" baseline="0" dirty="0" smtClean="0">
                <a:latin typeface="+mn-lt"/>
                <a:ea typeface="Verdana" panose="020B0604030504040204" pitchFamily="34" charset="0"/>
                <a:cs typeface="Verdana" panose="020B0604030504040204" pitchFamily="34" charset="0"/>
              </a:rPr>
              <a:t> and </a:t>
            </a:r>
            <a:r>
              <a:rPr lang="en-US" sz="1200" baseline="0" dirty="0" err="1" smtClean="0">
                <a:latin typeface="+mn-lt"/>
                <a:ea typeface="Verdana" panose="020B0604030504040204" pitchFamily="34" charset="0"/>
                <a:cs typeface="Verdana" panose="020B0604030504040204" pitchFamily="34" charset="0"/>
              </a:rPr>
              <a:t>ABx</a:t>
            </a:r>
            <a:r>
              <a:rPr lang="en-US" sz="1200" baseline="0" dirty="0" smtClean="0">
                <a:latin typeface="+mn-lt"/>
                <a:ea typeface="Verdana" panose="020B0604030504040204" pitchFamily="34" charset="0"/>
                <a:cs typeface="Verdana" panose="020B0604030504040204" pitchFamily="34" charset="0"/>
              </a:rPr>
              <a:t> Guide and a Research Handbook for Residents.  </a:t>
            </a:r>
            <a:r>
              <a:rPr lang="en-US" sz="1200" dirty="0" smtClean="0">
                <a:latin typeface="+mn-lt"/>
                <a:ea typeface="Verdana" panose="020B0604030504040204" pitchFamily="34" charset="0"/>
                <a:cs typeface="Verdana" panose="020B0604030504040204" pitchFamily="34" charset="0"/>
              </a:rPr>
              <a:t>Ask </a:t>
            </a:r>
            <a:r>
              <a:rPr lang="en-US" sz="1200" dirty="0">
                <a:latin typeface="+mn-lt"/>
                <a:ea typeface="Verdana" panose="020B0604030504040204" pitchFamily="34" charset="0"/>
                <a:cs typeface="Verdana" panose="020B0604030504040204" pitchFamily="34" charset="0"/>
              </a:rPr>
              <a:t>any EMRA member </a:t>
            </a:r>
            <a:r>
              <a:rPr lang="en-US" sz="1200" dirty="0" smtClean="0">
                <a:latin typeface="+mn-lt"/>
                <a:ea typeface="Verdana" panose="020B0604030504040204" pitchFamily="34" charset="0"/>
                <a:cs typeface="Verdana" panose="020B0604030504040204" pitchFamily="34" charset="0"/>
              </a:rPr>
              <a:t>– residents use </a:t>
            </a:r>
            <a:r>
              <a:rPr lang="en-US" sz="1200" dirty="0">
                <a:latin typeface="+mn-lt"/>
                <a:ea typeface="Verdana" panose="020B0604030504040204" pitchFamily="34" charset="0"/>
                <a:cs typeface="Verdana" panose="020B0604030504040204" pitchFamily="34" charset="0"/>
              </a:rPr>
              <a:t>these guidebooks and reference cards constantly! </a:t>
            </a:r>
          </a:p>
          <a:p>
            <a:pPr algn="l"/>
            <a:endParaRPr lang="en-US" sz="1200" dirty="0">
              <a:latin typeface="+mn-lt"/>
              <a:ea typeface="Verdana" panose="020B0604030504040204" pitchFamily="34" charset="0"/>
              <a:cs typeface="Verdana" panose="020B0604030504040204" pitchFamily="34" charset="0"/>
            </a:endParaRPr>
          </a:p>
          <a:p>
            <a:pPr algn="l"/>
            <a:endParaRPr lang="en-US" sz="1200" dirty="0">
              <a:latin typeface="+mn-lt"/>
              <a:ea typeface="Verdana" panose="020B0604030504040204" pitchFamily="34" charset="0"/>
              <a:cs typeface="Verdana" panose="020B0604030504040204" pitchFamily="34" charset="0"/>
            </a:endParaRPr>
          </a:p>
          <a:p>
            <a:pPr algn="l"/>
            <a:r>
              <a:rPr lang="en-US" sz="1200" dirty="0">
                <a:latin typeface="+mn-lt"/>
                <a:ea typeface="Verdana" panose="020B0604030504040204" pitchFamily="34" charset="0"/>
                <a:cs typeface="Verdana" panose="020B0604030504040204" pitchFamily="34" charset="0"/>
              </a:rPr>
              <a:t>That just scratches the surface though.  EMRA publishes </a:t>
            </a:r>
            <a:r>
              <a:rPr lang="en-US" sz="1200" i="1" dirty="0">
                <a:latin typeface="+mn-lt"/>
                <a:ea typeface="Verdana" panose="020B0604030504040204" pitchFamily="34" charset="0"/>
                <a:cs typeface="Verdana" panose="020B0604030504040204" pitchFamily="34" charset="0"/>
              </a:rPr>
              <a:t>EM Resident</a:t>
            </a:r>
            <a:r>
              <a:rPr lang="en-US" sz="1200" dirty="0">
                <a:latin typeface="+mn-lt"/>
                <a:ea typeface="Verdana" panose="020B0604030504040204" pitchFamily="34" charset="0"/>
                <a:cs typeface="Verdana" panose="020B0604030504040204" pitchFamily="34" charset="0"/>
              </a:rPr>
              <a:t>,  a bi-monthly magazine with loads of clinical and lifestyle features </a:t>
            </a:r>
            <a:r>
              <a:rPr lang="en-US" sz="1200" dirty="0" smtClean="0">
                <a:latin typeface="+mn-lt"/>
                <a:ea typeface="Verdana" panose="020B0604030504040204" pitchFamily="34" charset="0"/>
                <a:cs typeface="Verdana" panose="020B0604030504040204" pitchFamily="34" charset="0"/>
              </a:rPr>
              <a:t>and </a:t>
            </a:r>
            <a:r>
              <a:rPr lang="en-US" sz="1200" dirty="0">
                <a:latin typeface="+mn-lt"/>
                <a:ea typeface="Verdana" panose="020B0604030504040204" pitchFamily="34" charset="0"/>
                <a:cs typeface="Verdana" panose="020B0604030504040204" pitchFamily="34" charset="0"/>
              </a:rPr>
              <a:t>a monthly e-newsletter called </a:t>
            </a:r>
            <a:r>
              <a:rPr lang="en-US" sz="1200" i="1" dirty="0">
                <a:latin typeface="+mn-lt"/>
                <a:ea typeface="Verdana" panose="020B0604030504040204" pitchFamily="34" charset="0"/>
                <a:cs typeface="Verdana" panose="020B0604030504040204" pitchFamily="34" charset="0"/>
              </a:rPr>
              <a:t>What’s Up? in emergency medicine. </a:t>
            </a:r>
            <a:r>
              <a:rPr lang="en-US" sz="1200" dirty="0">
                <a:latin typeface="+mn-lt"/>
                <a:ea typeface="Verdana" panose="020B0604030504040204" pitchFamily="34" charset="0"/>
                <a:cs typeface="Verdana" panose="020B0604030504040204" pitchFamily="34" charset="0"/>
              </a:rPr>
              <a:t>The newsletter is delivered to your inbox and is always chockfull of easy-to-read news on upcoming events, benefits, clinical snapshots, and opportunities. </a:t>
            </a:r>
          </a:p>
          <a:p>
            <a:pPr algn="l"/>
            <a:endParaRPr lang="en-US" sz="1200" dirty="0">
              <a:latin typeface="+mn-lt"/>
              <a:ea typeface="Verdana" panose="020B0604030504040204" pitchFamily="34" charset="0"/>
              <a:cs typeface="Verdana" panose="020B0604030504040204" pitchFamily="34" charset="0"/>
            </a:endParaRPr>
          </a:p>
          <a:p>
            <a:pPr algn="l"/>
            <a:r>
              <a:rPr lang="en-US" sz="1200" dirty="0">
                <a:latin typeface="+mn-lt"/>
                <a:ea typeface="Verdana" panose="020B0604030504040204" pitchFamily="34" charset="0"/>
                <a:cs typeface="Verdana" panose="020B0604030504040204" pitchFamily="34" charset="0"/>
              </a:rPr>
              <a:t>And don’t forget – when you are an EMRA member, you are also an ACEP member and receive their monthly newsletter, </a:t>
            </a:r>
            <a:r>
              <a:rPr lang="en-US" sz="1200" i="1" dirty="0">
                <a:latin typeface="+mn-lt"/>
                <a:ea typeface="Verdana" panose="020B0604030504040204" pitchFamily="34" charset="0"/>
                <a:cs typeface="Verdana" panose="020B0604030504040204" pitchFamily="34" charset="0"/>
              </a:rPr>
              <a:t>ACEP Now </a:t>
            </a:r>
            <a:r>
              <a:rPr lang="en-US" sz="1200" dirty="0">
                <a:latin typeface="+mn-lt"/>
                <a:ea typeface="Verdana" panose="020B0604030504040204" pitchFamily="34" charset="0"/>
                <a:cs typeface="Verdana" panose="020B0604030504040204" pitchFamily="34" charset="0"/>
              </a:rPr>
              <a:t>and daily e-newsletter called </a:t>
            </a:r>
            <a:r>
              <a:rPr lang="en-US" sz="1200" i="1" dirty="0">
                <a:latin typeface="+mn-lt"/>
                <a:ea typeface="Verdana" panose="020B0604030504040204" pitchFamily="34" charset="0"/>
                <a:cs typeface="Verdana" panose="020B0604030504040204" pitchFamily="34" charset="0"/>
              </a:rPr>
              <a:t>Emergency Medicine Today. </a:t>
            </a:r>
          </a:p>
          <a:p>
            <a:pPr algn="l"/>
            <a:endParaRPr lang="en-US" sz="1200" i="1" dirty="0">
              <a:latin typeface="+mn-lt"/>
              <a:ea typeface="Verdana" panose="020B0604030504040204" pitchFamily="34" charset="0"/>
              <a:cs typeface="Verdana" panose="020B0604030504040204" pitchFamily="34" charset="0"/>
            </a:endParaRPr>
          </a:p>
          <a:p>
            <a:pPr algn="l"/>
            <a:r>
              <a:rPr lang="en-US" sz="1200" dirty="0">
                <a:latin typeface="+mn-lt"/>
                <a:ea typeface="Verdana" panose="020B0604030504040204" pitchFamily="34" charset="0"/>
                <a:cs typeface="Verdana" panose="020B0604030504040204" pitchFamily="34" charset="0"/>
              </a:rPr>
              <a:t>We don’t have time to go over all the benefits of an EMRA membership, but suffice it to say – with the EMRA and ACEP publications along with free or substantially discounted  EM subscriptions, podcasts and video casts, you will not want for educational resources. And many of these benefits are absolutely free for </a:t>
            </a:r>
            <a:r>
              <a:rPr lang="en-US" sz="1200" dirty="0" smtClean="0">
                <a:latin typeface="+mn-lt"/>
                <a:ea typeface="Verdana" panose="020B0604030504040204" pitchFamily="34" charset="0"/>
                <a:cs typeface="Verdana" panose="020B0604030504040204" pitchFamily="34" charset="0"/>
              </a:rPr>
              <a:t>residents! </a:t>
            </a:r>
            <a:endParaRPr lang="en-US" sz="1200" dirty="0">
              <a:latin typeface="+mn-lt"/>
              <a:ea typeface="Verdana" panose="020B0604030504040204" pitchFamily="34" charset="0"/>
              <a:cs typeface="Verdana" panose="020B0604030504040204" pitchFamily="34" charset="0"/>
            </a:endParaRPr>
          </a:p>
          <a:p>
            <a:pPr algn="l"/>
            <a:endParaRPr lang="en-US" sz="1200" dirty="0">
              <a:latin typeface="+mn-lt"/>
              <a:ea typeface="Verdana" panose="020B0604030504040204" pitchFamily="34" charset="0"/>
              <a:cs typeface="Verdana" panose="020B0604030504040204" pitchFamily="34" charset="0"/>
            </a:endParaRPr>
          </a:p>
          <a:p>
            <a:pPr algn="l"/>
            <a:r>
              <a:rPr lang="en-US" sz="1200" dirty="0">
                <a:latin typeface="+mn-lt"/>
                <a:ea typeface="Verdana" panose="020B0604030504040204" pitchFamily="34" charset="0"/>
                <a:cs typeface="Verdana" panose="020B0604030504040204" pitchFamily="34" charset="0"/>
              </a:rPr>
              <a:t>It’s worth checking out at </a:t>
            </a:r>
            <a:r>
              <a:rPr lang="en-US" sz="1200" dirty="0">
                <a:solidFill>
                  <a:srgbClr val="0033CC"/>
                </a:solidFill>
                <a:latin typeface="+mn-lt"/>
                <a:ea typeface="Verdana" panose="020B0604030504040204" pitchFamily="34" charset="0"/>
                <a:cs typeface="Verdana" panose="020B0604030504040204" pitchFamily="34" charset="0"/>
              </a:rPr>
              <a:t>www.emra.org/benefits/Membership-Benefits/</a:t>
            </a:r>
          </a:p>
          <a:p>
            <a:pPr algn="l"/>
            <a:r>
              <a:rPr lang="en-US" sz="1200" dirty="0">
                <a:latin typeface="+mn-lt"/>
                <a:ea typeface="Verdana" panose="020B0604030504040204" pitchFamily="34" charset="0"/>
                <a:cs typeface="Verdana" panose="020B0604030504040204" pitchFamily="34" charset="0"/>
              </a:rPr>
              <a:t>	</a:t>
            </a:r>
          </a:p>
          <a:p>
            <a:pPr algn="l"/>
            <a:endParaRPr lang="en-US" sz="1200" dirty="0">
              <a:latin typeface="+mn-lt"/>
              <a:ea typeface="Verdana" panose="020B0604030504040204" pitchFamily="34" charset="0"/>
              <a:cs typeface="Verdana" panose="020B0604030504040204" pitchFamily="34" charset="0"/>
            </a:endParaRPr>
          </a:p>
          <a:p>
            <a:pPr algn="l"/>
            <a:endParaRPr lang="en-US" sz="1200" dirty="0">
              <a:latin typeface="+mn-lt"/>
              <a:ea typeface="Verdana" panose="020B0604030504040204" pitchFamily="34" charset="0"/>
              <a:cs typeface="Verdana" panose="020B0604030504040204" pitchFamily="34" charset="0"/>
            </a:endParaRPr>
          </a:p>
          <a:p>
            <a:pPr algn="l"/>
            <a:endParaRPr lang="en-US" sz="1200" dirty="0">
              <a:latin typeface="+mn-lt"/>
              <a:ea typeface="Verdana" panose="020B0604030504040204" pitchFamily="34" charset="0"/>
              <a:cs typeface="Verdana" panose="020B0604030504040204" pitchFamily="34" charset="0"/>
            </a:endParaRPr>
          </a:p>
          <a:p>
            <a:pPr algn="l"/>
            <a:r>
              <a:rPr lang="en-US" sz="1200" dirty="0">
                <a:latin typeface="+mn-lt"/>
                <a:ea typeface="Verdana" panose="020B0604030504040204" pitchFamily="34" charset="0"/>
                <a:cs typeface="Verdana" panose="020B0604030504040204" pitchFamily="34" charset="0"/>
              </a:rPr>
              <a:t>	</a:t>
            </a:r>
          </a:p>
        </p:txBody>
      </p:sp>
      <p:sp>
        <p:nvSpPr>
          <p:cNvPr id="4" name="Slide Number Placeholder 3"/>
          <p:cNvSpPr>
            <a:spLocks noGrp="1"/>
          </p:cNvSpPr>
          <p:nvPr>
            <p:ph type="sldNum" sz="quarter" idx="10"/>
          </p:nvPr>
        </p:nvSpPr>
        <p:spPr/>
        <p:txBody>
          <a:bodyPr/>
          <a:lstStyle/>
          <a:p>
            <a:fld id="{8F5F0256-5B18-429E-B128-97D8B86EAD15}" type="slidenum">
              <a:rPr lang="en-US" smtClean="0"/>
              <a:t>6</a:t>
            </a:fld>
            <a:endParaRPr lang="en-US"/>
          </a:p>
        </p:txBody>
      </p:sp>
    </p:spTree>
    <p:extLst>
      <p:ext uri="{BB962C8B-B14F-4D97-AF65-F5344CB8AC3E}">
        <p14:creationId xmlns:p14="http://schemas.microsoft.com/office/powerpoint/2010/main" val="4084356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1600" dirty="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dirty="0">
                <a:solidFill>
                  <a:schemeClr val="tx1"/>
                </a:solidFill>
                <a:latin typeface="+mn-lt"/>
                <a:ea typeface="Verdana" panose="020B0604030504040204" pitchFamily="34" charset="0"/>
                <a:cs typeface="Verdana" panose="020B0604030504040204" pitchFamily="34" charset="0"/>
              </a:rPr>
              <a:t>It doesn’t matter if you want to be “ a little involved’” or “a lot involved” – there is something at EMRA for everyone! Let me show you how. </a:t>
            </a:r>
          </a:p>
          <a:p>
            <a:pPr defTabSz="931774">
              <a:defRPr/>
            </a:pPr>
            <a:r>
              <a:rPr lang="en-US" dirty="0">
                <a:solidFill>
                  <a:schemeClr val="tx1"/>
                </a:solidFill>
                <a:latin typeface="+mn-lt"/>
                <a:ea typeface="Verdana" panose="020B0604030504040204" pitchFamily="34" charset="0"/>
                <a:cs typeface="Verdana" panose="020B0604030504040204" pitchFamily="34" charset="0"/>
              </a:rPr>
              <a:t>Review the sections  and the various ways to volunteer.</a:t>
            </a:r>
          </a:p>
          <a:p>
            <a:pPr defTabSz="931774">
              <a:defRPr/>
            </a:pPr>
            <a:endParaRPr lang="en-US" dirty="0">
              <a:solidFill>
                <a:schemeClr val="tx1"/>
              </a:solidFill>
              <a:latin typeface="+mn-lt"/>
              <a:ea typeface="Verdana" panose="020B0604030504040204" pitchFamily="34" charset="0"/>
              <a:cs typeface="Verdana" panose="020B0604030504040204" pitchFamily="34" charset="0"/>
            </a:endParaRPr>
          </a:p>
          <a:p>
            <a:pPr defTabSz="931774">
              <a:defRPr/>
            </a:pPr>
            <a:r>
              <a:rPr lang="en-US" dirty="0">
                <a:solidFill>
                  <a:schemeClr val="tx1"/>
                </a:solidFill>
                <a:latin typeface="+mn-lt"/>
                <a:ea typeface="Verdana" panose="020B0604030504040204" pitchFamily="34" charset="0"/>
                <a:cs typeface="Verdana" panose="020B0604030504040204" pitchFamily="34" charset="0"/>
              </a:rPr>
              <a:t>Now – think about </a:t>
            </a:r>
            <a:r>
              <a:rPr lang="en-US" dirty="0" smtClean="0">
                <a:solidFill>
                  <a:schemeClr val="tx1"/>
                </a:solidFill>
                <a:latin typeface="+mn-lt"/>
                <a:ea typeface="Verdana" panose="020B0604030504040204" pitchFamily="34" charset="0"/>
                <a:cs typeface="Verdana" panose="020B0604030504040204" pitchFamily="34" charset="0"/>
              </a:rPr>
              <a:t>looking for your first job</a:t>
            </a:r>
            <a:r>
              <a:rPr lang="en-US" baseline="0" dirty="0" smtClean="0">
                <a:solidFill>
                  <a:schemeClr val="tx1"/>
                </a:solidFill>
                <a:latin typeface="+mn-lt"/>
                <a:ea typeface="Verdana" panose="020B0604030504040204" pitchFamily="34" charset="0"/>
                <a:cs typeface="Verdana" panose="020B0604030504040204" pitchFamily="34" charset="0"/>
              </a:rPr>
              <a:t> out of residency</a:t>
            </a:r>
            <a:r>
              <a:rPr lang="en-US" dirty="0" smtClean="0">
                <a:solidFill>
                  <a:schemeClr val="tx1"/>
                </a:solidFill>
                <a:latin typeface="+mn-lt"/>
                <a:ea typeface="Verdana" panose="020B0604030504040204" pitchFamily="34" charset="0"/>
                <a:cs typeface="Verdana" panose="020B0604030504040204" pitchFamily="34" charset="0"/>
              </a:rPr>
              <a:t>. </a:t>
            </a:r>
            <a:r>
              <a:rPr lang="en-US" dirty="0">
                <a:solidFill>
                  <a:schemeClr val="tx1"/>
                </a:solidFill>
                <a:latin typeface="+mn-lt"/>
                <a:ea typeface="Verdana" panose="020B0604030504040204" pitchFamily="34" charset="0"/>
                <a:cs typeface="Verdana" panose="020B0604030504040204" pitchFamily="34" charset="0"/>
              </a:rPr>
              <a:t>If you have been published -  if you have served on an EMRA committee or division - </a:t>
            </a:r>
            <a:r>
              <a:rPr lang="en-US" dirty="0" smtClean="0">
                <a:solidFill>
                  <a:schemeClr val="tx1"/>
                </a:solidFill>
                <a:latin typeface="+mn-lt"/>
                <a:ea typeface="Verdana" panose="020B0604030504040204" pitchFamily="34" charset="0"/>
                <a:cs typeface="Verdana" panose="020B0604030504040204" pitchFamily="34" charset="0"/>
              </a:rPr>
              <a:t>if </a:t>
            </a:r>
            <a:r>
              <a:rPr lang="en-US" dirty="0">
                <a:solidFill>
                  <a:schemeClr val="tx1"/>
                </a:solidFill>
                <a:latin typeface="+mn-lt"/>
                <a:ea typeface="Verdana" panose="020B0604030504040204" pitchFamily="34" charset="0"/>
                <a:cs typeface="Verdana" panose="020B0604030504040204" pitchFamily="34" charset="0"/>
              </a:rPr>
              <a:t>you have received an EMRA award – </a:t>
            </a:r>
            <a:r>
              <a:rPr lang="en-US" b="1" dirty="0">
                <a:solidFill>
                  <a:schemeClr val="tx1"/>
                </a:solidFill>
                <a:latin typeface="+mn-lt"/>
                <a:ea typeface="Verdana" panose="020B0604030504040204" pitchFamily="34" charset="0"/>
                <a:cs typeface="Verdana" panose="020B0604030504040204" pitchFamily="34" charset="0"/>
              </a:rPr>
              <a:t>AND THAT’S ON YOUR CV </a:t>
            </a:r>
            <a:r>
              <a:rPr lang="en-US" dirty="0">
                <a:solidFill>
                  <a:schemeClr val="tx1"/>
                </a:solidFill>
                <a:latin typeface="+mn-lt"/>
                <a:ea typeface="Verdana" panose="020B0604030504040204" pitchFamily="34" charset="0"/>
                <a:cs typeface="Verdana" panose="020B0604030504040204" pitchFamily="34" charset="0"/>
              </a:rPr>
              <a:t>– what does that say about you? You have a leg up on other applicants – that’s what it says about you! Believe me – program directors will notice that you have been involved! </a:t>
            </a:r>
          </a:p>
          <a:p>
            <a:pPr defTabSz="931774">
              <a:defRPr/>
            </a:pPr>
            <a:endParaRPr lang="en-US" dirty="0">
              <a:solidFill>
                <a:schemeClr val="tx1"/>
              </a:solidFill>
              <a:latin typeface="+mn-lt"/>
              <a:ea typeface="Verdana" panose="020B0604030504040204" pitchFamily="34" charset="0"/>
              <a:cs typeface="Verdana" panose="020B0604030504040204" pitchFamily="34" charset="0"/>
            </a:endParaRPr>
          </a:p>
          <a:p>
            <a:pPr defTabSz="931774">
              <a:defRPr/>
            </a:pPr>
            <a:r>
              <a:rPr lang="en-US" dirty="0">
                <a:solidFill>
                  <a:schemeClr val="tx1"/>
                </a:solidFill>
                <a:latin typeface="+mn-lt"/>
                <a:ea typeface="Verdana" panose="020B0604030504040204" pitchFamily="34" charset="0"/>
                <a:cs typeface="Verdana" panose="020B0604030504040204" pitchFamily="34" charset="0"/>
              </a:rPr>
              <a:t>I encourage you to find your niche – find your comfort level and get involved somehow!  </a:t>
            </a:r>
          </a:p>
          <a:p>
            <a:endParaRPr lang="en-US" dirty="0">
              <a:solidFill>
                <a:schemeClr val="tx1"/>
              </a:solidFill>
              <a:latin typeface="+mn-lt"/>
            </a:endParaRPr>
          </a:p>
        </p:txBody>
      </p:sp>
      <p:sp>
        <p:nvSpPr>
          <p:cNvPr id="4" name="Slide Number Placeholder 3"/>
          <p:cNvSpPr>
            <a:spLocks noGrp="1"/>
          </p:cNvSpPr>
          <p:nvPr>
            <p:ph type="sldNum" sz="quarter" idx="10"/>
          </p:nvPr>
        </p:nvSpPr>
        <p:spPr/>
        <p:txBody>
          <a:bodyPr/>
          <a:lstStyle/>
          <a:p>
            <a:fld id="{8F5F0256-5B18-429E-B128-97D8B86EAD15}" type="slidenum">
              <a:rPr lang="en-US" smtClean="0"/>
              <a:t>7</a:t>
            </a:fld>
            <a:endParaRPr lang="en-US"/>
          </a:p>
        </p:txBody>
      </p:sp>
    </p:spTree>
    <p:extLst>
      <p:ext uri="{BB962C8B-B14F-4D97-AF65-F5344CB8AC3E}">
        <p14:creationId xmlns:p14="http://schemas.microsoft.com/office/powerpoint/2010/main" val="4084356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hope you’re convinced that EMRA is the place to be</a:t>
            </a:r>
            <a:r>
              <a:rPr lang="en-US" baseline="0" dirty="0" smtClean="0"/>
              <a:t> – we work hard – we play hard – we really are one big happy family! </a:t>
            </a:r>
          </a:p>
          <a:p>
            <a:endParaRPr lang="en-US" baseline="0" dirty="0" smtClean="0"/>
          </a:p>
          <a:p>
            <a:r>
              <a:rPr lang="en-US" baseline="0" dirty="0" smtClean="0"/>
              <a:t>If time, ask the audience if they have questions. If not, </a:t>
            </a:r>
            <a:r>
              <a:rPr lang="en-US" b="1" baseline="0" dirty="0" smtClean="0"/>
              <a:t>GO TO CLOSING SLIDE </a:t>
            </a:r>
            <a:endParaRPr lang="en-US" b="1" dirty="0"/>
          </a:p>
        </p:txBody>
      </p:sp>
      <p:sp>
        <p:nvSpPr>
          <p:cNvPr id="4" name="Slide Number Placeholder 3"/>
          <p:cNvSpPr>
            <a:spLocks noGrp="1"/>
          </p:cNvSpPr>
          <p:nvPr>
            <p:ph type="sldNum" sz="quarter" idx="10"/>
          </p:nvPr>
        </p:nvSpPr>
        <p:spPr/>
        <p:txBody>
          <a:bodyPr/>
          <a:lstStyle/>
          <a:p>
            <a:fld id="{8F5F0256-5B18-429E-B128-97D8B86EAD15}" type="slidenum">
              <a:rPr lang="en-US" smtClean="0"/>
              <a:t>8</a:t>
            </a:fld>
            <a:endParaRPr lang="en-US"/>
          </a:p>
        </p:txBody>
      </p:sp>
    </p:spTree>
    <p:extLst>
      <p:ext uri="{BB962C8B-B14F-4D97-AF65-F5344CB8AC3E}">
        <p14:creationId xmlns:p14="http://schemas.microsoft.com/office/powerpoint/2010/main" val="168030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EMRA is such a special place – I would love to welcome you into the organization – I guarantee you will find a home of like-minded, interesting and engaging people. Thank you for your time today – here’s my contact information in case you have questions, please don’t hesitate to contact me.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F5F0256-5B18-429E-B128-97D8B86EAD15}" type="slidenum">
              <a:rPr lang="en-US" smtClean="0"/>
              <a:t>9</a:t>
            </a:fld>
            <a:endParaRPr lang="en-US"/>
          </a:p>
        </p:txBody>
      </p:sp>
    </p:spTree>
    <p:extLst>
      <p:ext uri="{BB962C8B-B14F-4D97-AF65-F5344CB8AC3E}">
        <p14:creationId xmlns:p14="http://schemas.microsoft.com/office/powerpoint/2010/main" val="279724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E09B59-1D01-4D01-B57D-D546B4163D73}"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E15B9-5E7C-437D-8F85-E3B8AF70EFB1}" type="slidenum">
              <a:rPr lang="en-US" smtClean="0"/>
              <a:t>‹#›</a:t>
            </a:fld>
            <a:endParaRPr lang="en-US"/>
          </a:p>
        </p:txBody>
      </p:sp>
    </p:spTree>
    <p:extLst>
      <p:ext uri="{BB962C8B-B14F-4D97-AF65-F5344CB8AC3E}">
        <p14:creationId xmlns:p14="http://schemas.microsoft.com/office/powerpoint/2010/main" val="196860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09B59-1D01-4D01-B57D-D546B4163D73}"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E15B9-5E7C-437D-8F85-E3B8AF70EFB1}" type="slidenum">
              <a:rPr lang="en-US" smtClean="0"/>
              <a:t>‹#›</a:t>
            </a:fld>
            <a:endParaRPr lang="en-US"/>
          </a:p>
        </p:txBody>
      </p:sp>
    </p:spTree>
    <p:extLst>
      <p:ext uri="{BB962C8B-B14F-4D97-AF65-F5344CB8AC3E}">
        <p14:creationId xmlns:p14="http://schemas.microsoft.com/office/powerpoint/2010/main" val="934460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09B59-1D01-4D01-B57D-D546B4163D73}"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E15B9-5E7C-437D-8F85-E3B8AF70EFB1}" type="slidenum">
              <a:rPr lang="en-US" smtClean="0"/>
              <a:t>‹#›</a:t>
            </a:fld>
            <a:endParaRPr lang="en-US"/>
          </a:p>
        </p:txBody>
      </p:sp>
    </p:spTree>
    <p:extLst>
      <p:ext uri="{BB962C8B-B14F-4D97-AF65-F5344CB8AC3E}">
        <p14:creationId xmlns:p14="http://schemas.microsoft.com/office/powerpoint/2010/main" val="1999643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09B59-1D01-4D01-B57D-D546B4163D73}"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E15B9-5E7C-437D-8F85-E3B8AF70EFB1}" type="slidenum">
              <a:rPr lang="en-US" smtClean="0"/>
              <a:t>‹#›</a:t>
            </a:fld>
            <a:endParaRPr lang="en-US"/>
          </a:p>
        </p:txBody>
      </p:sp>
    </p:spTree>
    <p:extLst>
      <p:ext uri="{BB962C8B-B14F-4D97-AF65-F5344CB8AC3E}">
        <p14:creationId xmlns:p14="http://schemas.microsoft.com/office/powerpoint/2010/main" val="3105315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E09B59-1D01-4D01-B57D-D546B4163D73}"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E15B9-5E7C-437D-8F85-E3B8AF70EFB1}" type="slidenum">
              <a:rPr lang="en-US" smtClean="0"/>
              <a:t>‹#›</a:t>
            </a:fld>
            <a:endParaRPr lang="en-US"/>
          </a:p>
        </p:txBody>
      </p:sp>
    </p:spTree>
    <p:extLst>
      <p:ext uri="{BB962C8B-B14F-4D97-AF65-F5344CB8AC3E}">
        <p14:creationId xmlns:p14="http://schemas.microsoft.com/office/powerpoint/2010/main" val="3011352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E09B59-1D01-4D01-B57D-D546B4163D73}" type="datetimeFigureOut">
              <a:rPr lang="en-US" smtClean="0"/>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E15B9-5E7C-437D-8F85-E3B8AF70EFB1}" type="slidenum">
              <a:rPr lang="en-US" smtClean="0"/>
              <a:t>‹#›</a:t>
            </a:fld>
            <a:endParaRPr lang="en-US"/>
          </a:p>
        </p:txBody>
      </p:sp>
    </p:spTree>
    <p:extLst>
      <p:ext uri="{BB962C8B-B14F-4D97-AF65-F5344CB8AC3E}">
        <p14:creationId xmlns:p14="http://schemas.microsoft.com/office/powerpoint/2010/main" val="3782509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E09B59-1D01-4D01-B57D-D546B4163D73}" type="datetimeFigureOut">
              <a:rPr lang="en-US" smtClean="0"/>
              <a:t>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DE15B9-5E7C-437D-8F85-E3B8AF70EFB1}" type="slidenum">
              <a:rPr lang="en-US" smtClean="0"/>
              <a:t>‹#›</a:t>
            </a:fld>
            <a:endParaRPr lang="en-US"/>
          </a:p>
        </p:txBody>
      </p:sp>
    </p:spTree>
    <p:extLst>
      <p:ext uri="{BB962C8B-B14F-4D97-AF65-F5344CB8AC3E}">
        <p14:creationId xmlns:p14="http://schemas.microsoft.com/office/powerpoint/2010/main" val="156414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E09B59-1D01-4D01-B57D-D546B4163D73}" type="datetimeFigureOut">
              <a:rPr lang="en-US" smtClean="0"/>
              <a:t>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DE15B9-5E7C-437D-8F85-E3B8AF70EFB1}" type="slidenum">
              <a:rPr lang="en-US" smtClean="0"/>
              <a:t>‹#›</a:t>
            </a:fld>
            <a:endParaRPr lang="en-US"/>
          </a:p>
        </p:txBody>
      </p:sp>
    </p:spTree>
    <p:extLst>
      <p:ext uri="{BB962C8B-B14F-4D97-AF65-F5344CB8AC3E}">
        <p14:creationId xmlns:p14="http://schemas.microsoft.com/office/powerpoint/2010/main" val="948707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09B59-1D01-4D01-B57D-D546B4163D73}" type="datetimeFigureOut">
              <a:rPr lang="en-US" smtClean="0"/>
              <a:t>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DE15B9-5E7C-437D-8F85-E3B8AF70EFB1}" type="slidenum">
              <a:rPr lang="en-US" smtClean="0"/>
              <a:t>‹#›</a:t>
            </a:fld>
            <a:endParaRPr lang="en-US"/>
          </a:p>
        </p:txBody>
      </p:sp>
    </p:spTree>
    <p:extLst>
      <p:ext uri="{BB962C8B-B14F-4D97-AF65-F5344CB8AC3E}">
        <p14:creationId xmlns:p14="http://schemas.microsoft.com/office/powerpoint/2010/main" val="1610138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E09B59-1D01-4D01-B57D-D546B4163D73}" type="datetimeFigureOut">
              <a:rPr lang="en-US" smtClean="0"/>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E15B9-5E7C-437D-8F85-E3B8AF70EFB1}" type="slidenum">
              <a:rPr lang="en-US" smtClean="0"/>
              <a:t>‹#›</a:t>
            </a:fld>
            <a:endParaRPr lang="en-US"/>
          </a:p>
        </p:txBody>
      </p:sp>
    </p:spTree>
    <p:extLst>
      <p:ext uri="{BB962C8B-B14F-4D97-AF65-F5344CB8AC3E}">
        <p14:creationId xmlns:p14="http://schemas.microsoft.com/office/powerpoint/2010/main" val="82728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E09B59-1D01-4D01-B57D-D546B4163D73}" type="datetimeFigureOut">
              <a:rPr lang="en-US" smtClean="0"/>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E15B9-5E7C-437D-8F85-E3B8AF70EFB1}" type="slidenum">
              <a:rPr lang="en-US" smtClean="0"/>
              <a:t>‹#›</a:t>
            </a:fld>
            <a:endParaRPr lang="en-US"/>
          </a:p>
        </p:txBody>
      </p:sp>
    </p:spTree>
    <p:extLst>
      <p:ext uri="{BB962C8B-B14F-4D97-AF65-F5344CB8AC3E}">
        <p14:creationId xmlns:p14="http://schemas.microsoft.com/office/powerpoint/2010/main" val="106887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09B59-1D01-4D01-B57D-D546B4163D73}" type="datetimeFigureOut">
              <a:rPr lang="en-US" smtClean="0"/>
              <a:t>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E15B9-5E7C-437D-8F85-E3B8AF70EFB1}" type="slidenum">
              <a:rPr lang="en-US" smtClean="0"/>
              <a:t>‹#›</a:t>
            </a:fld>
            <a:endParaRPr lang="en-US"/>
          </a:p>
        </p:txBody>
      </p:sp>
    </p:spTree>
    <p:extLst>
      <p:ext uri="{BB962C8B-B14F-4D97-AF65-F5344CB8AC3E}">
        <p14:creationId xmlns:p14="http://schemas.microsoft.com/office/powerpoint/2010/main" val="498401126"/>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tmp"/><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tmp"/><Relationship Id="rId17" Type="http://schemas.openxmlformats.org/officeDocument/2006/relationships/image" Target="../media/image18.png"/><Relationship Id="rId2" Type="http://schemas.openxmlformats.org/officeDocument/2006/relationships/notesSlide" Target="../notesSlides/notesSlide6.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tmp"/><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tmp"/></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8.xml"/><Relationship Id="rId16"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5" Type="http://schemas.openxmlformats.org/officeDocument/2006/relationships/image" Target="../media/image3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www.emr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lbaker\Desktop\0914_EMRA_OnlyDoubleBanner_PRIN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92" y="152400"/>
            <a:ext cx="2727708" cy="6553200"/>
          </a:xfrm>
          <a:prstGeom prst="rect">
            <a:avLst/>
          </a:prstGeom>
          <a:noFill/>
          <a:ln>
            <a:noFill/>
          </a:ln>
        </p:spPr>
      </p:pic>
      <p:sp>
        <p:nvSpPr>
          <p:cNvPr id="8" name="TextBox 7"/>
          <p:cNvSpPr txBox="1"/>
          <p:nvPr/>
        </p:nvSpPr>
        <p:spPr>
          <a:xfrm>
            <a:off x="2794860" y="2819400"/>
            <a:ext cx="6359702" cy="1569660"/>
          </a:xfrm>
          <a:prstGeom prst="rect">
            <a:avLst/>
          </a:prstGeom>
          <a:noFill/>
        </p:spPr>
        <p:txBody>
          <a:bodyPr wrap="square" rtlCol="0">
            <a:spAutoFit/>
          </a:bodyPr>
          <a:lstStyle/>
          <a:p>
            <a:pPr algn="ctr"/>
            <a:r>
              <a:rPr lang="en-US" sz="2800" dirty="0" smtClean="0">
                <a:latin typeface="Verdana" panose="020B0604030504040204" pitchFamily="34" charset="0"/>
                <a:ea typeface="Verdana" panose="020B0604030504040204" pitchFamily="34" charset="0"/>
                <a:cs typeface="Verdana" panose="020B0604030504040204" pitchFamily="34" charset="0"/>
              </a:rPr>
              <a:t> </a:t>
            </a:r>
          </a:p>
          <a:p>
            <a:pPr algn="ctr"/>
            <a:r>
              <a:rPr lang="en-US" sz="2000" dirty="0" smtClean="0">
                <a:latin typeface="Verdana" panose="020B0604030504040204" pitchFamily="34" charset="0"/>
                <a:ea typeface="Verdana" panose="020B0604030504040204" pitchFamily="34" charset="0"/>
                <a:cs typeface="Verdana" panose="020B0604030504040204" pitchFamily="34" charset="0"/>
              </a:rPr>
              <a:t>Name of Meeting / Conference </a:t>
            </a:r>
          </a:p>
          <a:p>
            <a:pPr algn="ctr"/>
            <a:r>
              <a:rPr lang="en-US" sz="2000" dirty="0" smtClean="0">
                <a:latin typeface="Verdana" panose="020B0604030504040204" pitchFamily="34" charset="0"/>
                <a:ea typeface="Verdana" panose="020B0604030504040204" pitchFamily="34" charset="0"/>
                <a:cs typeface="Verdana" panose="020B0604030504040204" pitchFamily="34" charset="0"/>
              </a:rPr>
              <a:t>Date of Presentation </a:t>
            </a:r>
          </a:p>
          <a:p>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2819400" y="1295400"/>
            <a:ext cx="6420058" cy="1200329"/>
          </a:xfrm>
          <a:prstGeom prst="rect">
            <a:avLst/>
          </a:prstGeom>
          <a:noFill/>
        </p:spPr>
        <p:txBody>
          <a:bodyPr wrap="square" rtlCol="0">
            <a:spAutoFit/>
          </a:bodyPr>
          <a:lstStyle/>
          <a:p>
            <a:pPr algn="ctr"/>
            <a:r>
              <a:rPr lang="en-US" sz="3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Everything EMRA </a:t>
            </a:r>
          </a:p>
          <a:p>
            <a:pPr algn="ctr"/>
            <a:r>
              <a:rPr lang="en-US" sz="3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Why it Matters -</a:t>
            </a:r>
            <a:endParaRPr lang="en-US" sz="3600" dirty="0">
              <a:solidFill>
                <a:srgbClr val="0070C0"/>
              </a:solidFill>
            </a:endParaRPr>
          </a:p>
        </p:txBody>
      </p:sp>
      <p:sp>
        <p:nvSpPr>
          <p:cNvPr id="11" name="TextBox 10"/>
          <p:cNvSpPr txBox="1"/>
          <p:nvPr/>
        </p:nvSpPr>
        <p:spPr>
          <a:xfrm>
            <a:off x="2802480" y="5468630"/>
            <a:ext cx="6289498" cy="523220"/>
          </a:xfrm>
          <a:prstGeom prst="rect">
            <a:avLst/>
          </a:prstGeom>
          <a:noFill/>
        </p:spPr>
        <p:txBody>
          <a:bodyPr wrap="square" rtlCol="0">
            <a:spAutoFit/>
          </a:bodyPr>
          <a:lstStyle/>
          <a:p>
            <a:pPr algn="ctr"/>
            <a:r>
              <a:rPr lang="en-US" sz="1400" i="1" dirty="0" smtClean="0">
                <a:latin typeface="Verdana" panose="020B0604030504040204" pitchFamily="34" charset="0"/>
                <a:ea typeface="Verdana" panose="020B0604030504040204" pitchFamily="34" charset="0"/>
                <a:cs typeface="Verdana" panose="020B0604030504040204" pitchFamily="34" charset="0"/>
              </a:rPr>
              <a:t>Presented by</a:t>
            </a:r>
          </a:p>
          <a:p>
            <a:pPr algn="ctr"/>
            <a:r>
              <a:rPr lang="en-US" sz="1400" dirty="0" smtClean="0">
                <a:latin typeface="Verdana" panose="020B0604030504040204" pitchFamily="34" charset="0"/>
                <a:ea typeface="Verdana" panose="020B0604030504040204" pitchFamily="34" charset="0"/>
                <a:cs typeface="Verdana" panose="020B0604030504040204" pitchFamily="34" charset="0"/>
              </a:rPr>
              <a:t>Emergency Medicine Residents’ Association</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80511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lbaker\Desktop\0914_EMRA_OnlyDoubleBanner_PRIN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92" y="152400"/>
            <a:ext cx="2727708" cy="6553200"/>
          </a:xfrm>
          <a:prstGeom prst="rect">
            <a:avLst/>
          </a:prstGeom>
          <a:noFill/>
          <a:ln>
            <a:noFill/>
          </a:ln>
        </p:spPr>
      </p:pic>
      <p:sp>
        <p:nvSpPr>
          <p:cNvPr id="8" name="TextBox 7"/>
          <p:cNvSpPr txBox="1"/>
          <p:nvPr/>
        </p:nvSpPr>
        <p:spPr>
          <a:xfrm>
            <a:off x="2755342" y="3950868"/>
            <a:ext cx="6420057" cy="954107"/>
          </a:xfrm>
          <a:prstGeom prst="rect">
            <a:avLst/>
          </a:prstGeom>
          <a:noFill/>
        </p:spPr>
        <p:txBody>
          <a:bodyPr wrap="square" rtlCol="0">
            <a:spAutoFit/>
          </a:bodyPr>
          <a:lstStyle/>
          <a:p>
            <a:pPr algn="ctr"/>
            <a:r>
              <a:rPr lang="en-US" sz="2800" dirty="0" smtClean="0">
                <a:latin typeface="Verdana" panose="020B0604030504040204" pitchFamily="34" charset="0"/>
                <a:ea typeface="Verdana" panose="020B0604030504040204" pitchFamily="34" charset="0"/>
                <a:cs typeface="Verdana" panose="020B0604030504040204" pitchFamily="34" charset="0"/>
              </a:rPr>
              <a:t> </a:t>
            </a:r>
          </a:p>
          <a:p>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2819400" y="515033"/>
            <a:ext cx="6291942" cy="3170099"/>
          </a:xfrm>
          <a:prstGeom prst="rect">
            <a:avLst/>
          </a:prstGeom>
          <a:noFill/>
        </p:spPr>
        <p:txBody>
          <a:bodyPr wrap="square" rtlCol="0">
            <a:spAutoFit/>
          </a:bodyPr>
          <a:lstStyle/>
          <a:p>
            <a:pPr algn="ctr"/>
            <a:r>
              <a:rPr lang="en-US" sz="2000" dirty="0" smtClean="0">
                <a:latin typeface="Verdana" panose="020B0604030504040204" pitchFamily="34" charset="0"/>
                <a:ea typeface="Verdana" panose="020B0604030504040204" pitchFamily="34" charset="0"/>
                <a:cs typeface="Verdana" panose="020B0604030504040204" pitchFamily="34" charset="0"/>
              </a:rPr>
              <a:t>You’ve chosen Emergency Medicine.</a:t>
            </a:r>
          </a:p>
          <a:p>
            <a:pPr algn="ctr"/>
            <a:r>
              <a:rPr lang="en-US" sz="2000" dirty="0" smtClean="0">
                <a:latin typeface="Verdana" panose="020B0604030504040204" pitchFamily="34" charset="0"/>
                <a:ea typeface="Verdana" panose="020B0604030504040204" pitchFamily="34" charset="0"/>
                <a:cs typeface="Verdana" panose="020B0604030504040204" pitchFamily="34" charset="0"/>
              </a:rPr>
              <a:t>You’re a Resident. </a:t>
            </a:r>
          </a:p>
          <a:p>
            <a:pPr algn="ctr"/>
            <a:r>
              <a:rPr lang="en-US" sz="2000" dirty="0" smtClean="0">
                <a:latin typeface="Verdana" panose="020B0604030504040204" pitchFamily="34" charset="0"/>
                <a:ea typeface="Verdana" panose="020B0604030504040204" pitchFamily="34" charset="0"/>
                <a:cs typeface="Verdana" panose="020B0604030504040204" pitchFamily="34" charset="0"/>
              </a:rPr>
              <a:t>Now the Real Questions Begin! </a:t>
            </a:r>
          </a:p>
          <a:p>
            <a:pPr algn="ct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US" sz="2400" dirty="0">
              <a:latin typeface="Verdana" panose="020B0604030504040204" pitchFamily="34" charset="0"/>
              <a:ea typeface="Verdana" panose="020B0604030504040204" pitchFamily="34" charset="0"/>
              <a:cs typeface="Verdana" panose="020B0604030504040204" pitchFamily="34" charset="0"/>
            </a:endParaRPr>
          </a:p>
          <a:p>
            <a:pPr algn="ct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US" sz="2400" dirty="0">
              <a:latin typeface="Verdana" panose="020B0604030504040204" pitchFamily="34" charset="0"/>
              <a:ea typeface="Verdana" panose="020B0604030504040204" pitchFamily="34" charset="0"/>
              <a:cs typeface="Verdana" panose="020B0604030504040204" pitchFamily="34" charset="0"/>
            </a:endParaRPr>
          </a:p>
          <a:p>
            <a:pPr algn="ct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2051" name="Picture 3" descr="C:\Users\lbaker\AppData\Local\Microsoft\Windows\Temporary Internet Files\Content.IE5\9QSKAMY3\question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8294" y="1676400"/>
            <a:ext cx="3214154" cy="24268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03556" y="4191000"/>
            <a:ext cx="6291942" cy="1754326"/>
          </a:xfrm>
          <a:prstGeom prst="rect">
            <a:avLst/>
          </a:prstGeom>
          <a:noFill/>
        </p:spPr>
        <p:txBody>
          <a:bodyPr wrap="square" rtlCol="0">
            <a:spAutoFit/>
          </a:bodyPr>
          <a:lstStyle/>
          <a:p>
            <a:pPr algn="ctr">
              <a:lnSpc>
                <a:spcPct val="150000"/>
              </a:lnSpc>
            </a:pPr>
            <a:r>
              <a:rPr lang="en-US" b="1" i="1" dirty="0" smtClean="0">
                <a:solidFill>
                  <a:srgbClr val="92D050"/>
                </a:solidFill>
                <a:latin typeface="Verdana" panose="020B0604030504040204" pitchFamily="34" charset="0"/>
                <a:ea typeface="Verdana" panose="020B0604030504040204" pitchFamily="34" charset="0"/>
                <a:cs typeface="Verdana" panose="020B0604030504040204" pitchFamily="34" charset="0"/>
              </a:rPr>
              <a:t>I need educational resources.</a:t>
            </a:r>
          </a:p>
          <a:p>
            <a:pPr algn="ctr">
              <a:lnSpc>
                <a:spcPct val="150000"/>
              </a:lnSpc>
            </a:pPr>
            <a:r>
              <a:rPr lang="en-US" b="1" i="1" dirty="0" smtClean="0">
                <a:solidFill>
                  <a:srgbClr val="009999"/>
                </a:solidFill>
                <a:latin typeface="Verdana" panose="020B0604030504040204" pitchFamily="34" charset="0"/>
                <a:ea typeface="Verdana" panose="020B0604030504040204" pitchFamily="34" charset="0"/>
                <a:cs typeface="Verdana" panose="020B0604030504040204" pitchFamily="34" charset="0"/>
              </a:rPr>
              <a:t>I want to network – I want to be involved.</a:t>
            </a:r>
          </a:p>
          <a:p>
            <a:pPr algn="ctr">
              <a:lnSpc>
                <a:spcPct val="150000"/>
              </a:lnSpc>
            </a:pPr>
            <a:r>
              <a:rPr lang="en-US" b="1" i="1" dirty="0" smtClean="0">
                <a:solidFill>
                  <a:srgbClr val="9966FF"/>
                </a:solidFill>
                <a:latin typeface="Verdana" panose="020B0604030504040204" pitchFamily="34" charset="0"/>
                <a:ea typeface="Verdana" panose="020B0604030504040204" pitchFamily="34" charset="0"/>
                <a:cs typeface="Verdana" panose="020B0604030504040204" pitchFamily="34" charset="0"/>
              </a:rPr>
              <a:t>I need a job!</a:t>
            </a:r>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b="1" i="1" dirty="0" smtClean="0">
                <a:latin typeface="Verdana" panose="020B0604030504040204" pitchFamily="34" charset="0"/>
                <a:ea typeface="Verdana" panose="020B0604030504040204" pitchFamily="34" charset="0"/>
                <a:cs typeface="Verdana" panose="020B0604030504040204" pitchFamily="34" charset="0"/>
              </a:rPr>
              <a:t>I don’t know what I need! </a:t>
            </a:r>
            <a:endParaRPr lang="en-US" b="1"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5278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lbaker\Desktop\0914_EMRA_OnlyDoubleBanner_PRIN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92" y="152400"/>
            <a:ext cx="2727708" cy="6553200"/>
          </a:xfrm>
          <a:prstGeom prst="rect">
            <a:avLst/>
          </a:prstGeom>
          <a:noFill/>
          <a:ln>
            <a:noFill/>
          </a:ln>
        </p:spPr>
      </p:pic>
      <p:sp>
        <p:nvSpPr>
          <p:cNvPr id="8" name="TextBox 7"/>
          <p:cNvSpPr txBox="1"/>
          <p:nvPr/>
        </p:nvSpPr>
        <p:spPr>
          <a:xfrm>
            <a:off x="3048000" y="2133600"/>
            <a:ext cx="6096000" cy="6070893"/>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We are the voice of emergency physicians-in-training and the future of our specialty </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Run </a:t>
            </a:r>
            <a:r>
              <a:rPr lang="en-US" i="1" dirty="0" smtClean="0">
                <a:latin typeface="Verdana" panose="020B0604030504040204" pitchFamily="34" charset="0"/>
                <a:ea typeface="Verdana" panose="020B0604030504040204" pitchFamily="34" charset="0"/>
                <a:cs typeface="Verdana" panose="020B0604030504040204" pitchFamily="34" charset="0"/>
              </a:rPr>
              <a:t>by </a:t>
            </a:r>
            <a:r>
              <a:rPr lang="en-US" dirty="0" smtClean="0">
                <a:latin typeface="Verdana" panose="020B0604030504040204" pitchFamily="34" charset="0"/>
                <a:ea typeface="Verdana" panose="020B0604030504040204" pitchFamily="34" charset="0"/>
                <a:cs typeface="Verdana" panose="020B0604030504040204" pitchFamily="34" charset="0"/>
              </a:rPr>
              <a:t>residents (and medical students) </a:t>
            </a:r>
          </a:p>
          <a:p>
            <a:r>
              <a:rPr lang="en-US" i="1" dirty="0">
                <a:latin typeface="Verdana" panose="020B0604030504040204" pitchFamily="34" charset="0"/>
                <a:ea typeface="Verdana" panose="020B0604030504040204" pitchFamily="34" charset="0"/>
                <a:cs typeface="Verdana" panose="020B0604030504040204" pitchFamily="34" charset="0"/>
              </a:rPr>
              <a:t> </a:t>
            </a:r>
            <a:r>
              <a:rPr lang="en-US" i="1" dirty="0" smtClean="0">
                <a:latin typeface="Verdana" panose="020B0604030504040204" pitchFamily="34" charset="0"/>
                <a:ea typeface="Verdana" panose="020B0604030504040204" pitchFamily="34" charset="0"/>
                <a:cs typeface="Verdana" panose="020B0604030504040204" pitchFamily="34" charset="0"/>
              </a:rPr>
              <a:t>     for</a:t>
            </a:r>
            <a:r>
              <a:rPr lang="en-US" dirty="0" smtClean="0">
                <a:latin typeface="Verdana" panose="020B0604030504040204" pitchFamily="34" charset="0"/>
                <a:ea typeface="Verdana" panose="020B0604030504040204" pitchFamily="34" charset="0"/>
                <a:cs typeface="Verdana" panose="020B0604030504040204" pitchFamily="34" charset="0"/>
              </a:rPr>
              <a:t> residents (and medical students) </a:t>
            </a:r>
          </a:p>
          <a:p>
            <a:endParaRPr lang="en-US" dirty="0">
              <a:latin typeface="Verdana" panose="020B0604030504040204" pitchFamily="34" charset="0"/>
              <a:ea typeface="Verdana" panose="020B0604030504040204" pitchFamily="34" charset="0"/>
              <a:cs typeface="Verdana" panose="020B0604030504040204" pitchFamily="34" charset="0"/>
            </a:endParaRPr>
          </a:p>
          <a:p>
            <a:pPr>
              <a:lnSpc>
                <a:spcPts val="1500"/>
              </a:lnSpc>
            </a:pPr>
            <a:r>
              <a:rPr lang="en-US" dirty="0" smtClean="0">
                <a:latin typeface="Verdana" panose="020B0604030504040204" pitchFamily="34" charset="0"/>
                <a:ea typeface="Verdana" panose="020B0604030504040204" pitchFamily="34" charset="0"/>
                <a:cs typeface="Verdana" panose="020B0604030504040204" pitchFamily="34" charset="0"/>
              </a:rPr>
              <a:t>Largest resident </a:t>
            </a:r>
            <a:r>
              <a:rPr lang="en-US" dirty="0">
                <a:latin typeface="Verdana" panose="020B0604030504040204" pitchFamily="34" charset="0"/>
                <a:ea typeface="Verdana" panose="020B0604030504040204" pitchFamily="34" charset="0"/>
                <a:cs typeface="Verdana" panose="020B0604030504040204" pitchFamily="34" charset="0"/>
              </a:rPr>
              <a:t>organization </a:t>
            </a:r>
            <a:r>
              <a:rPr lang="en-US" dirty="0" smtClean="0">
                <a:latin typeface="Verdana" panose="020B0604030504040204" pitchFamily="34" charset="0"/>
                <a:ea typeface="Verdana" panose="020B0604030504040204" pitchFamily="34" charset="0"/>
                <a:cs typeface="Verdana" panose="020B0604030504040204" pitchFamily="34" charset="0"/>
              </a:rPr>
              <a:t>worldwide</a:t>
            </a:r>
          </a:p>
          <a:p>
            <a:pPr>
              <a:lnSpc>
                <a:spcPts val="1500"/>
              </a:lnSpc>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1200150" lvl="2" indent="-285750">
              <a:lnSpc>
                <a:spcPts val="1500"/>
              </a:lnSpc>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Founded in 1974 </a:t>
            </a:r>
          </a:p>
          <a:p>
            <a:pPr marL="1200150" lvl="2" indent="-285750">
              <a:lnSpc>
                <a:spcPts val="1500"/>
              </a:lnSpc>
              <a:buFont typeface="Arial" panose="020B0604020202020204" pitchFamily="34" charset="0"/>
              <a:buChar char="•"/>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1200150" lvl="2" indent="-285750">
              <a:lnSpc>
                <a:spcPts val="1500"/>
              </a:lnSpc>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12,000+ members and growing</a:t>
            </a:r>
          </a:p>
          <a:p>
            <a:pPr marL="1200150" lvl="2" indent="-285750">
              <a:lnSpc>
                <a:spcPts val="1500"/>
              </a:lnSpc>
              <a:buFont typeface="Arial" panose="020B0604020202020204" pitchFamily="34" charset="0"/>
              <a:buChar char="•"/>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1200150" lvl="2" indent="-285750">
              <a:lnSpc>
                <a:spcPts val="1500"/>
              </a:lnSpc>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Medical students, residents, alumni</a:t>
            </a:r>
          </a:p>
          <a:p>
            <a:pPr marL="1200150" lvl="2" indent="-285750">
              <a:lnSpc>
                <a:spcPts val="1500"/>
              </a:lnSpc>
              <a:buFont typeface="Arial" panose="020B0604020202020204" pitchFamily="34" charset="0"/>
              <a:buChar char="•"/>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1200150" lvl="2" indent="-285750">
              <a:lnSpc>
                <a:spcPts val="1500"/>
              </a:lnSpc>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Our membership  is comprised of: </a:t>
            </a:r>
          </a:p>
          <a:p>
            <a:pPr marL="1200150" lvl="2" indent="-285750">
              <a:lnSpc>
                <a:spcPts val="1500"/>
              </a:lnSpc>
              <a:buFont typeface="Arial" panose="020B0604020202020204" pitchFamily="34" charset="0"/>
              <a:buChar char="•"/>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lvl="3">
              <a:lnSpc>
                <a:spcPts val="1500"/>
              </a:lnSpc>
            </a:pPr>
            <a:r>
              <a:rPr lang="en-US" sz="1600" dirty="0" smtClean="0">
                <a:latin typeface="Verdana" panose="020B0604030504040204" pitchFamily="34" charset="0"/>
                <a:ea typeface="Verdana" panose="020B0604030504040204" pitchFamily="34" charset="0"/>
                <a:cs typeface="Verdana" panose="020B0604030504040204" pitchFamily="34" charset="0"/>
              </a:rPr>
              <a:t>	15% medical students</a:t>
            </a:r>
          </a:p>
          <a:p>
            <a:pPr lvl="3">
              <a:lnSpc>
                <a:spcPts val="1500"/>
              </a:lnSpc>
            </a:pP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smtClean="0">
                <a:latin typeface="Verdana" panose="020B0604030504040204" pitchFamily="34" charset="0"/>
                <a:ea typeface="Verdana" panose="020B0604030504040204" pitchFamily="34" charset="0"/>
                <a:cs typeface="Verdana" panose="020B0604030504040204" pitchFamily="34" charset="0"/>
              </a:rPr>
              <a:t>      60% residents</a:t>
            </a:r>
          </a:p>
          <a:p>
            <a:pPr lvl="3">
              <a:lnSpc>
                <a:spcPts val="1500"/>
              </a:lnSpc>
            </a:pP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smtClean="0">
                <a:latin typeface="Verdana" panose="020B0604030504040204" pitchFamily="34" charset="0"/>
                <a:ea typeface="Verdana" panose="020B0604030504040204" pitchFamily="34" charset="0"/>
                <a:cs typeface="Verdana" panose="020B0604030504040204" pitchFamily="34" charset="0"/>
              </a:rPr>
              <a:t>      25% alumni and fellows</a:t>
            </a:r>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 </a:t>
            </a:r>
          </a:p>
          <a:p>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2819400" y="609600"/>
            <a:ext cx="6291942" cy="830997"/>
          </a:xfrm>
          <a:prstGeom prst="rect">
            <a:avLst/>
          </a:prstGeom>
          <a:noFill/>
        </p:spPr>
        <p:txBody>
          <a:bodyPr wrap="square" rtlCol="0">
            <a:spAutoFit/>
          </a:bodyPr>
          <a:lstStyle/>
          <a:p>
            <a:pPr algn="ct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2819400" y="581633"/>
            <a:ext cx="6291942" cy="984885"/>
          </a:xfrm>
          <a:prstGeom prst="rect">
            <a:avLst/>
          </a:prstGeom>
        </p:spPr>
        <p:txBody>
          <a:bodyPr wrap="square">
            <a:spAutoFit/>
          </a:bodyPr>
          <a:lstStyle/>
          <a:p>
            <a:pPr algn="ctr"/>
            <a:r>
              <a:rPr lang="en-US" sz="40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endParaRPr lang="en-US" sz="40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endParaRPr lang="en-US" dirty="0">
              <a:solidFill>
                <a:srgbClr val="0070C0"/>
              </a:solidFill>
            </a:endParaRPr>
          </a:p>
        </p:txBody>
      </p:sp>
      <p:sp>
        <p:nvSpPr>
          <p:cNvPr id="6" name="Rectangle 5"/>
          <p:cNvSpPr/>
          <p:nvPr/>
        </p:nvSpPr>
        <p:spPr>
          <a:xfrm>
            <a:off x="2785179" y="840432"/>
            <a:ext cx="6291942" cy="1200329"/>
          </a:xfrm>
          <a:prstGeom prst="rect">
            <a:avLst/>
          </a:prstGeom>
        </p:spPr>
        <p:txBody>
          <a:bodyPr wrap="square">
            <a:spAutoFit/>
          </a:bodyPr>
          <a:lstStyle/>
          <a:p>
            <a:pPr algn="ctr"/>
            <a:r>
              <a:rPr lang="en-US" sz="3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You Need EMRA!</a:t>
            </a:r>
            <a:endParaRPr lang="en-US" sz="36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r>
              <a:rPr lang="en-US" sz="3600"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en-US" sz="3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The Basics -</a:t>
            </a:r>
            <a:endParaRPr lang="en-US" sz="3600" dirty="0">
              <a:solidFill>
                <a:srgbClr val="0070C0"/>
              </a:solidFill>
            </a:endParaRPr>
          </a:p>
        </p:txBody>
      </p:sp>
    </p:spTree>
    <p:extLst>
      <p:ext uri="{BB962C8B-B14F-4D97-AF65-F5344CB8AC3E}">
        <p14:creationId xmlns:p14="http://schemas.microsoft.com/office/powerpoint/2010/main" val="667325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lbaker\Desktop\0914_EMRA_OnlyDoubleBanner_PRIN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92" y="152400"/>
            <a:ext cx="2727708" cy="6553200"/>
          </a:xfrm>
          <a:prstGeom prst="rect">
            <a:avLst/>
          </a:prstGeom>
          <a:noFill/>
          <a:ln>
            <a:noFill/>
          </a:ln>
        </p:spPr>
      </p:pic>
      <p:sp>
        <p:nvSpPr>
          <p:cNvPr id="4" name="Rectangle 3"/>
          <p:cNvSpPr/>
          <p:nvPr/>
        </p:nvSpPr>
        <p:spPr>
          <a:xfrm>
            <a:off x="2852058" y="581288"/>
            <a:ext cx="6291942" cy="984885"/>
          </a:xfrm>
          <a:prstGeom prst="rect">
            <a:avLst/>
          </a:prstGeom>
        </p:spPr>
        <p:txBody>
          <a:bodyPr wrap="square">
            <a:spAutoFit/>
          </a:bodyPr>
          <a:lstStyle/>
          <a:p>
            <a:pPr algn="ctr"/>
            <a:r>
              <a:rPr lang="en-US" sz="40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endParaRPr lang="en-US" sz="40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endParaRPr lang="en-US" dirty="0">
              <a:solidFill>
                <a:srgbClr val="0070C0"/>
              </a:solidFill>
            </a:endParaRPr>
          </a:p>
        </p:txBody>
      </p:sp>
      <p:sp>
        <p:nvSpPr>
          <p:cNvPr id="3" name="Rectangle 2"/>
          <p:cNvSpPr/>
          <p:nvPr/>
        </p:nvSpPr>
        <p:spPr>
          <a:xfrm>
            <a:off x="2871348" y="1589033"/>
            <a:ext cx="5967852" cy="4855175"/>
          </a:xfrm>
          <a:prstGeom prst="rect">
            <a:avLst/>
          </a:prstGeom>
        </p:spPr>
        <p:txBody>
          <a:bodyPr wrap="square">
            <a:spAutoFit/>
          </a:bodyPr>
          <a:lstStyle/>
          <a:p>
            <a:pPr>
              <a:lnSpc>
                <a:spcPts val="1500"/>
              </a:lnSpc>
            </a:pPr>
            <a:r>
              <a:rPr lang="en-US" dirty="0" smtClean="0">
                <a:latin typeface="Verdana" panose="020B0604030504040204" pitchFamily="34" charset="0"/>
                <a:ea typeface="Verdana" panose="020B0604030504040204" pitchFamily="34" charset="0"/>
                <a:cs typeface="Verdana" panose="020B0604030504040204" pitchFamily="34" charset="0"/>
              </a:rPr>
              <a:t>If you’re not already a member, shouldn’t you be?</a:t>
            </a:r>
          </a:p>
          <a:p>
            <a:pPr>
              <a:lnSpc>
                <a:spcPts val="1500"/>
              </a:lnSpc>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We welcome MD’s and DO’s</a:t>
            </a:r>
          </a:p>
          <a:p>
            <a:pPr lvl="1"/>
            <a:endParaRPr lang="en-US" sz="16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Join </a:t>
            </a:r>
            <a:r>
              <a:rPr lang="en-US" sz="1600" dirty="0" smtClean="0">
                <a:latin typeface="Verdana" panose="020B0604030504040204" pitchFamily="34" charset="0"/>
                <a:ea typeface="Verdana" panose="020B0604030504040204" pitchFamily="34" charset="0"/>
                <a:cs typeface="Verdana" panose="020B0604030504040204" pitchFamily="34" charset="0"/>
              </a:rPr>
              <a:t>anytime during your residency – the sooner, the better, to reap great benefits!</a:t>
            </a:r>
          </a:p>
          <a:p>
            <a:pPr lvl="1"/>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Annual $105 membership provides benefits from three stellar emergency medicine organizations. Ask your program – they may pay for your membership!</a:t>
            </a:r>
          </a:p>
          <a:p>
            <a:pPr marL="742950" lvl="1" indent="-285750">
              <a:buFont typeface="Arial" panose="020B0604020202020204" pitchFamily="34" charset="0"/>
              <a:buChar char="•"/>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1657350" lvl="3" indent="-285750">
              <a:buFont typeface="Wingdings" panose="05000000000000000000" pitchFamily="2" charset="2"/>
              <a:buChar char="q"/>
            </a:pPr>
            <a:r>
              <a:rPr lang="en-US" sz="1600" dirty="0" smtClean="0">
                <a:latin typeface="Verdana" panose="020B0604030504040204" pitchFamily="34" charset="0"/>
                <a:ea typeface="Verdana" panose="020B0604030504040204" pitchFamily="34" charset="0"/>
                <a:cs typeface="Verdana" panose="020B0604030504040204" pitchFamily="34" charset="0"/>
              </a:rPr>
              <a:t>EMRA </a:t>
            </a:r>
            <a:r>
              <a:rPr lang="en-US" sz="1050" dirty="0" smtClean="0">
                <a:latin typeface="Verdana" panose="020B0604030504040204" pitchFamily="34" charset="0"/>
                <a:ea typeface="Verdana" panose="020B0604030504040204" pitchFamily="34" charset="0"/>
                <a:cs typeface="Verdana" panose="020B0604030504040204" pitchFamily="34" charset="0"/>
              </a:rPr>
              <a:t>(Emergency Medicine Residents’ Association)</a:t>
            </a:r>
          </a:p>
          <a:p>
            <a:pPr marL="1657350" lvl="3" indent="-285750">
              <a:buFont typeface="Wingdings" panose="05000000000000000000" pitchFamily="2" charset="2"/>
              <a:buChar char="q"/>
            </a:pPr>
            <a:r>
              <a:rPr lang="en-US" sz="1600" dirty="0" smtClean="0">
                <a:latin typeface="Verdana" panose="020B0604030504040204" pitchFamily="34" charset="0"/>
                <a:ea typeface="Verdana" panose="020B0604030504040204" pitchFamily="34" charset="0"/>
                <a:cs typeface="Verdana" panose="020B0604030504040204" pitchFamily="34" charset="0"/>
              </a:rPr>
              <a:t>ACEP  </a:t>
            </a:r>
            <a:r>
              <a:rPr lang="en-US" sz="1050" dirty="0" smtClean="0">
                <a:latin typeface="Verdana" panose="020B0604030504040204" pitchFamily="34" charset="0"/>
                <a:ea typeface="Verdana" panose="020B0604030504040204" pitchFamily="34" charset="0"/>
                <a:cs typeface="Verdana" panose="020B0604030504040204" pitchFamily="34" charset="0"/>
              </a:rPr>
              <a:t>(American College of Emergency Physicians)</a:t>
            </a:r>
          </a:p>
          <a:p>
            <a:pPr marL="1657350" lvl="3" indent="-285750">
              <a:buFont typeface="Wingdings" panose="05000000000000000000" pitchFamily="2" charset="2"/>
              <a:buChar char="q"/>
            </a:pPr>
            <a:r>
              <a:rPr lang="en-US" sz="1600" dirty="0" smtClean="0">
                <a:latin typeface="Verdana" panose="020B0604030504040204" pitchFamily="34" charset="0"/>
                <a:ea typeface="Verdana" panose="020B0604030504040204" pitchFamily="34" charset="0"/>
                <a:cs typeface="Verdana" panose="020B0604030504040204" pitchFamily="34" charset="0"/>
              </a:rPr>
              <a:t>Your State Chapter</a:t>
            </a:r>
          </a:p>
          <a:p>
            <a:pPr lvl="1"/>
            <a:r>
              <a:rPr lang="en-US" sz="1050" dirty="0" smtClean="0">
                <a:latin typeface="Verdana" panose="020B0604030504040204" pitchFamily="34" charset="0"/>
                <a:ea typeface="Verdana" panose="020B0604030504040204" pitchFamily="34" charset="0"/>
                <a:cs typeface="Verdana" panose="020B0604030504040204" pitchFamily="34" charset="0"/>
              </a:rPr>
              <a:t>                          Some chapters have additional dues   </a:t>
            </a:r>
          </a:p>
          <a:p>
            <a:pPr lvl="1"/>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742950" lvl="2"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Benefits, </a:t>
            </a:r>
            <a:r>
              <a:rPr lang="en-US" sz="1600" dirty="0" smtClean="0">
                <a:latin typeface="Verdana" panose="020B0604030504040204" pitchFamily="34" charset="0"/>
                <a:ea typeface="Verdana" panose="020B0604030504040204" pitchFamily="34" charset="0"/>
                <a:cs typeface="Verdana" panose="020B0604030504040204" pitchFamily="34" charset="0"/>
              </a:rPr>
              <a:t>oh … </a:t>
            </a:r>
            <a:r>
              <a:rPr lang="en-US" sz="1600" dirty="0">
                <a:latin typeface="Verdana" panose="020B0604030504040204" pitchFamily="34" charset="0"/>
                <a:ea typeface="Verdana" panose="020B0604030504040204" pitchFamily="34" charset="0"/>
                <a:cs typeface="Verdana" panose="020B0604030504040204" pitchFamily="34" charset="0"/>
              </a:rPr>
              <a:t>the </a:t>
            </a:r>
            <a:r>
              <a:rPr lang="en-US" sz="1600" dirty="0" smtClean="0">
                <a:latin typeface="Verdana" panose="020B0604030504040204" pitchFamily="34" charset="0"/>
                <a:ea typeface="Verdana" panose="020B0604030504040204" pitchFamily="34" charset="0"/>
                <a:cs typeface="Verdana" panose="020B0604030504040204" pitchFamily="34" charset="0"/>
              </a:rPr>
              <a:t>benefits you’ll reap … </a:t>
            </a:r>
          </a:p>
          <a:p>
            <a:pPr marL="457200" lvl="2"/>
            <a:r>
              <a:rPr lang="en-US" sz="1600" dirty="0" smtClean="0">
                <a:latin typeface="Verdana" panose="020B0604030504040204" pitchFamily="34" charset="0"/>
                <a:ea typeface="Verdana" panose="020B0604030504040204" pitchFamily="34" charset="0"/>
                <a:cs typeface="Verdana" panose="020B0604030504040204" pitchFamily="34" charset="0"/>
              </a:rPr>
              <a:t>    during residency and beyond</a:t>
            </a:r>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2510" y="581288"/>
            <a:ext cx="406400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993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1778" y="609599"/>
            <a:ext cx="6291942" cy="830997"/>
          </a:xfrm>
          <a:prstGeom prst="rect">
            <a:avLst/>
          </a:prstGeom>
          <a:noFill/>
        </p:spPr>
        <p:txBody>
          <a:bodyPr wrap="square" rtlCol="0">
            <a:spAutoFit/>
          </a:bodyPr>
          <a:lstStyle/>
          <a:p>
            <a:pPr algn="ct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2944428" y="867502"/>
            <a:ext cx="5950433" cy="4647426"/>
          </a:xfrm>
          <a:prstGeom prst="rect">
            <a:avLst/>
          </a:prstGeom>
        </p:spPr>
        <p:txBody>
          <a:bodyPr wrap="square">
            <a:spAutoFit/>
          </a:bodyPr>
          <a:lstStyle/>
          <a:p>
            <a:pPr algn="ctr"/>
            <a:r>
              <a:rPr lang="en-US" b="1" i="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You need help? </a:t>
            </a:r>
          </a:p>
          <a:p>
            <a:pPr algn="ctr"/>
            <a:endParaRPr lang="en-US" b="1" i="1"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r>
              <a:rPr lang="en-US" b="1" i="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You need “resident-friends”!</a:t>
            </a:r>
          </a:p>
          <a:p>
            <a:pPr lvl="2">
              <a:lnSpc>
                <a:spcPct val="150000"/>
              </a:lnSpc>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1200150" lvl="2" indent="-285750">
              <a:lnSpc>
                <a:spcPct val="150000"/>
              </a:lnSpc>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You’ll find us at: </a:t>
            </a:r>
          </a:p>
          <a:p>
            <a:pPr marL="2114550" lvl="4" indent="-285750">
              <a:buFont typeface="Wingdings" panose="05000000000000000000" pitchFamily="2" charset="2"/>
              <a:buChar char="q"/>
            </a:pPr>
            <a:r>
              <a:rPr lang="en-US" sz="1600" dirty="0" smtClean="0">
                <a:latin typeface="Verdana" panose="020B0604030504040204" pitchFamily="34" charset="0"/>
                <a:ea typeface="Verdana" panose="020B0604030504040204" pitchFamily="34" charset="0"/>
                <a:cs typeface="Verdana" panose="020B0604030504040204" pitchFamily="34" charset="0"/>
              </a:rPr>
              <a:t>SAEM, Scientific Assembly/ACEP</a:t>
            </a:r>
          </a:p>
          <a:p>
            <a:pPr marL="2114550" lvl="4" indent="-285750">
              <a:buFont typeface="Wingdings" panose="05000000000000000000" pitchFamily="2" charset="2"/>
              <a:buChar char="q"/>
            </a:pPr>
            <a:r>
              <a:rPr lang="en-US" sz="1600" dirty="0" smtClean="0">
                <a:latin typeface="Verdana" panose="020B0604030504040204" pitchFamily="34" charset="0"/>
                <a:ea typeface="Verdana" panose="020B0604030504040204" pitchFamily="34" charset="0"/>
                <a:cs typeface="Verdana" panose="020B0604030504040204" pitchFamily="34" charset="0"/>
              </a:rPr>
              <a:t>ACEP Chapter Regional Meetings </a:t>
            </a:r>
          </a:p>
          <a:p>
            <a:pPr marL="2114550" lvl="4" indent="-285750">
              <a:buFont typeface="Wingdings" panose="05000000000000000000" pitchFamily="2" charset="2"/>
              <a:buChar char="q"/>
            </a:pPr>
            <a:r>
              <a:rPr lang="en-US" sz="1600" dirty="0" smtClean="0">
                <a:latin typeface="Verdana" panose="020B0604030504040204" pitchFamily="34" charset="0"/>
                <a:ea typeface="Verdana" panose="020B0604030504040204" pitchFamily="34" charset="0"/>
                <a:cs typeface="Verdana" panose="020B0604030504040204" pitchFamily="34" charset="0"/>
              </a:rPr>
              <a:t>EMRA Events – parties, </a:t>
            </a:r>
            <a:r>
              <a:rPr lang="en-US" sz="1600" dirty="0" err="1" smtClean="0">
                <a:latin typeface="Verdana" panose="020B0604030504040204" pitchFamily="34" charset="0"/>
                <a:ea typeface="Verdana" panose="020B0604030504040204" pitchFamily="34" charset="0"/>
                <a:cs typeface="Verdana" panose="020B0604030504040204" pitchFamily="34" charset="0"/>
              </a:rPr>
              <a:t>SimWars</a:t>
            </a:r>
            <a:r>
              <a:rPr lang="en-US" sz="1600" dirty="0" smtClean="0">
                <a:latin typeface="Verdana" panose="020B0604030504040204" pitchFamily="34" charset="0"/>
                <a:ea typeface="Verdana" panose="020B0604030504040204" pitchFamily="34" charset="0"/>
                <a:cs typeface="Verdana" panose="020B0604030504040204" pitchFamily="34" charset="0"/>
              </a:rPr>
              <a:t>, Quiz Shows, special get-togethers</a:t>
            </a:r>
          </a:p>
          <a:p>
            <a:pPr marL="2114550" lvl="4" indent="-285750">
              <a:buFont typeface="Wingdings" panose="05000000000000000000" pitchFamily="2" charset="2"/>
              <a:buChar char="q"/>
            </a:pPr>
            <a:r>
              <a:rPr lang="en-US" sz="1600" dirty="0" smtClean="0">
                <a:latin typeface="Verdana" panose="020B0604030504040204" pitchFamily="34" charset="0"/>
                <a:ea typeface="Verdana" panose="020B0604030504040204" pitchFamily="34" charset="0"/>
                <a:cs typeface="Verdana" panose="020B0604030504040204" pitchFamily="34" charset="0"/>
              </a:rPr>
              <a:t> </a:t>
            </a:r>
            <a:r>
              <a:rPr lang="en-US" sz="1600" dirty="0">
                <a:latin typeface="Verdana" panose="020B0604030504040204" pitchFamily="34" charset="0"/>
                <a:ea typeface="Verdana" panose="020B0604030504040204" pitchFamily="34" charset="0"/>
                <a:cs typeface="Verdana" panose="020B0604030504040204" pitchFamily="34" charset="0"/>
              </a:rPr>
              <a:t>AMSA, SNMA, AMA </a:t>
            </a:r>
            <a:r>
              <a:rPr lang="en-US" sz="1600" dirty="0" smtClean="0">
                <a:latin typeface="Verdana" panose="020B0604030504040204" pitchFamily="34" charset="0"/>
                <a:ea typeface="Verdana" panose="020B0604030504040204" pitchFamily="34" charset="0"/>
                <a:cs typeface="Verdana" panose="020B0604030504040204" pitchFamily="34" charset="0"/>
              </a:rPr>
              <a:t>conferences</a:t>
            </a:r>
          </a:p>
          <a:p>
            <a:pPr lvl="4"/>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1200150" lvl="2"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Find  lifelong friends who have navigated stormy waters before you. </a:t>
            </a:r>
          </a:p>
          <a:p>
            <a:pPr lvl="2"/>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1200150" lvl="2" indent="-285750">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Do not attempt to sail through residency alone! </a:t>
            </a:r>
            <a:endParaRPr lang="en-US" b="1" i="1"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grpSp>
        <p:nvGrpSpPr>
          <p:cNvPr id="4" name="Group 3"/>
          <p:cNvGrpSpPr/>
          <p:nvPr/>
        </p:nvGrpSpPr>
        <p:grpSpPr>
          <a:xfrm>
            <a:off x="257170" y="126609"/>
            <a:ext cx="2560121" cy="5699060"/>
            <a:chOff x="257170" y="126609"/>
            <a:chExt cx="2560121" cy="5699060"/>
          </a:xfrm>
        </p:grpSpPr>
        <p:pic>
          <p:nvPicPr>
            <p:cNvPr id="8" name="Picture 3" descr="C:\Users\lbaker\AppData\Local\Microsoft\Windows\Temporary Internet Files\Content.IE5\9QSKAMY3\question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47843">
              <a:off x="257170" y="126609"/>
              <a:ext cx="1942299" cy="146654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1272803">
              <a:off x="371891" y="1763018"/>
              <a:ext cx="2445400" cy="4062651"/>
            </a:xfrm>
            <a:prstGeom prst="rect">
              <a:avLst/>
            </a:prstGeom>
            <a:noFill/>
          </p:spPr>
          <p:txBody>
            <a:bodyPr wrap="square" rtlCol="0">
              <a:spAutoFit/>
            </a:bodyPr>
            <a:lstStyle/>
            <a:p>
              <a:pPr algn="ctr"/>
              <a:endParaRPr lang="en-US" sz="1600" dirty="0" smtClean="0">
                <a:solidFill>
                  <a:schemeClr val="accent6">
                    <a:lumMod val="75000"/>
                  </a:schemeClr>
                </a:solidFill>
                <a:latin typeface="Bookman Old Style" panose="02050604050505020204" pitchFamily="18" charset="0"/>
              </a:endParaRPr>
            </a:p>
            <a:p>
              <a:pPr algn="ctr"/>
              <a:r>
                <a:rPr lang="en-US" sz="1600" dirty="0" smtClean="0">
                  <a:solidFill>
                    <a:schemeClr val="accent6">
                      <a:lumMod val="75000"/>
                    </a:schemeClr>
                  </a:solidFill>
                  <a:latin typeface="Bookman Old Style" panose="02050604050505020204" pitchFamily="18" charset="0"/>
                </a:rPr>
                <a:t>Have I made the </a:t>
              </a:r>
            </a:p>
            <a:p>
              <a:pPr algn="ctr"/>
              <a:r>
                <a:rPr lang="en-US" sz="1600" dirty="0" smtClean="0">
                  <a:solidFill>
                    <a:schemeClr val="accent6">
                      <a:lumMod val="75000"/>
                    </a:schemeClr>
                  </a:solidFill>
                  <a:latin typeface="Bookman Old Style" panose="02050604050505020204" pitchFamily="18" charset="0"/>
                </a:rPr>
                <a:t>right decision? </a:t>
              </a:r>
            </a:p>
            <a:p>
              <a:pPr algn="ctr"/>
              <a:endParaRPr lang="en-US" sz="1600" dirty="0" smtClean="0"/>
            </a:p>
            <a:p>
              <a:pPr algn="ctr"/>
              <a:r>
                <a:rPr lang="en-US" b="1" dirty="0" smtClean="0">
                  <a:solidFill>
                    <a:schemeClr val="accent3">
                      <a:lumMod val="75000"/>
                    </a:schemeClr>
                  </a:solidFill>
                  <a:latin typeface="Comic Sans MS" panose="030F0702030302020204" pitchFamily="66" charset="0"/>
                </a:rPr>
                <a:t>I believe in </a:t>
              </a:r>
            </a:p>
            <a:p>
              <a:pPr algn="ctr"/>
              <a:r>
                <a:rPr lang="en-US" b="1" dirty="0" smtClean="0">
                  <a:solidFill>
                    <a:schemeClr val="accent3">
                      <a:lumMod val="75000"/>
                    </a:schemeClr>
                  </a:solidFill>
                  <a:latin typeface="Comic Sans MS" panose="030F0702030302020204" pitchFamily="66" charset="0"/>
                </a:rPr>
                <a:t>work-life balance. How do I make it happen?</a:t>
              </a:r>
            </a:p>
            <a:p>
              <a:pPr algn="ctr"/>
              <a:endParaRPr lang="en-US" sz="1600" dirty="0" smtClean="0"/>
            </a:p>
            <a:p>
              <a:pPr algn="ctr"/>
              <a:r>
                <a:rPr lang="en-US" sz="1600" b="1" dirty="0" smtClean="0">
                  <a:latin typeface="MV Boli" panose="02000500030200090000" pitchFamily="2" charset="0"/>
                  <a:cs typeface="MV Boli" panose="02000500030200090000" pitchFamily="2" charset="0"/>
                </a:rPr>
                <a:t>What’s it </a:t>
              </a:r>
              <a:r>
                <a:rPr lang="en-US" sz="1600" b="1" dirty="0" smtClean="0">
                  <a:solidFill>
                    <a:srgbClr val="FF0000"/>
                  </a:solidFill>
                  <a:latin typeface="MV Boli" panose="02000500030200090000" pitchFamily="2" charset="0"/>
                  <a:cs typeface="MV Boli" panose="02000500030200090000" pitchFamily="2" charset="0"/>
                </a:rPr>
                <a:t>really</a:t>
              </a:r>
              <a:r>
                <a:rPr lang="en-US" sz="1600" b="1" dirty="0" smtClean="0">
                  <a:solidFill>
                    <a:schemeClr val="accent2">
                      <a:lumMod val="75000"/>
                    </a:schemeClr>
                  </a:solidFill>
                  <a:latin typeface="MV Boli" panose="02000500030200090000" pitchFamily="2" charset="0"/>
                  <a:cs typeface="MV Boli" panose="02000500030200090000" pitchFamily="2" charset="0"/>
                </a:rPr>
                <a:t> </a:t>
              </a:r>
              <a:r>
                <a:rPr lang="en-US" sz="1600" b="1" dirty="0" smtClean="0">
                  <a:latin typeface="MV Boli" panose="02000500030200090000" pitchFamily="2" charset="0"/>
                  <a:cs typeface="MV Boli" panose="02000500030200090000" pitchFamily="2" charset="0"/>
                </a:rPr>
                <a:t>like </a:t>
              </a:r>
            </a:p>
            <a:p>
              <a:pPr algn="ctr"/>
              <a:r>
                <a:rPr lang="en-US" sz="1600" b="1" dirty="0" smtClean="0">
                  <a:latin typeface="MV Boli" panose="02000500030200090000" pitchFamily="2" charset="0"/>
                  <a:cs typeface="MV Boli" panose="02000500030200090000" pitchFamily="2" charset="0"/>
                </a:rPr>
                <a:t>to be an EM doc</a:t>
              </a:r>
              <a:r>
                <a:rPr lang="en-US" sz="1600" dirty="0" smtClean="0">
                  <a:latin typeface="MV Boli" panose="02000500030200090000" pitchFamily="2" charset="0"/>
                  <a:cs typeface="MV Boli" panose="02000500030200090000" pitchFamily="2" charset="0"/>
                </a:rPr>
                <a:t>? </a:t>
              </a:r>
            </a:p>
            <a:p>
              <a:pPr algn="ctr"/>
              <a:endParaRPr lang="en-US" sz="1600" dirty="0" smtClean="0"/>
            </a:p>
            <a:p>
              <a:pPr algn="ctr"/>
              <a:r>
                <a:rPr lang="en-US" sz="1400" b="1" dirty="0" smtClean="0">
                  <a:solidFill>
                    <a:srgbClr val="6600CC"/>
                  </a:solidFill>
                  <a:latin typeface="Gulim" panose="020B0600000101010101" pitchFamily="34" charset="-127"/>
                  <a:ea typeface="Gulim" panose="020B0600000101010101" pitchFamily="34" charset="-127"/>
                </a:rPr>
                <a:t>How can I possibly find a job? When should I start looking?</a:t>
              </a:r>
            </a:p>
            <a:p>
              <a:pPr algn="ctr"/>
              <a:endParaRPr lang="en-US" sz="1600" dirty="0">
                <a:solidFill>
                  <a:srgbClr val="6600CC"/>
                </a:solidFill>
              </a:endParaRPr>
            </a:p>
          </p:txBody>
        </p:sp>
      </p:grpSp>
    </p:spTree>
    <p:extLst>
      <p:ext uri="{BB962C8B-B14F-4D97-AF65-F5344CB8AC3E}">
        <p14:creationId xmlns:p14="http://schemas.microsoft.com/office/powerpoint/2010/main" val="102139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0" y="594777"/>
            <a:ext cx="5011782" cy="830997"/>
          </a:xfrm>
          <a:prstGeom prst="rect">
            <a:avLst/>
          </a:prstGeom>
          <a:noFill/>
        </p:spPr>
        <p:txBody>
          <a:bodyPr wrap="square" rtlCol="0">
            <a:spAutoFit/>
          </a:bodyPr>
          <a:lstStyle/>
          <a:p>
            <a:pPr algn="ct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3810000" y="550855"/>
            <a:ext cx="5316582" cy="984885"/>
          </a:xfrm>
          <a:prstGeom prst="rect">
            <a:avLst/>
          </a:prstGeom>
        </p:spPr>
        <p:txBody>
          <a:bodyPr wrap="square">
            <a:spAutoFit/>
          </a:bodyPr>
          <a:lstStyle/>
          <a:p>
            <a:pPr algn="ctr"/>
            <a:r>
              <a:rPr lang="en-US" sz="40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endParaRPr lang="en-US" sz="40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endParaRPr lang="en-US" dirty="0">
              <a:solidFill>
                <a:srgbClr val="0070C0"/>
              </a:solidFill>
            </a:endParaRPr>
          </a:p>
        </p:txBody>
      </p:sp>
      <p:sp>
        <p:nvSpPr>
          <p:cNvPr id="6" name="Rectangle 5"/>
          <p:cNvSpPr/>
          <p:nvPr/>
        </p:nvSpPr>
        <p:spPr>
          <a:xfrm>
            <a:off x="3880585" y="518648"/>
            <a:ext cx="4648200" cy="923330"/>
          </a:xfrm>
          <a:prstGeom prst="rect">
            <a:avLst/>
          </a:prstGeom>
        </p:spPr>
        <p:txBody>
          <a:bodyPr wrap="square">
            <a:spAutoFit/>
          </a:bodyPr>
          <a:lstStyle/>
          <a:p>
            <a:r>
              <a:rPr lang="en-US" b="1" i="1" dirty="0">
                <a:solidFill>
                  <a:srgbClr val="99CC00"/>
                </a:solidFill>
                <a:latin typeface="Verdana" panose="020B0604030504040204" pitchFamily="34" charset="0"/>
                <a:ea typeface="Verdana" panose="020B0604030504040204" pitchFamily="34" charset="0"/>
                <a:cs typeface="Verdana" panose="020B0604030504040204" pitchFamily="34" charset="0"/>
              </a:rPr>
              <a:t>You need educational </a:t>
            </a:r>
            <a:r>
              <a:rPr lang="en-US" b="1" i="1" dirty="0" smtClean="0">
                <a:solidFill>
                  <a:srgbClr val="99CC00"/>
                </a:solidFill>
                <a:latin typeface="Verdana" panose="020B0604030504040204" pitchFamily="34" charset="0"/>
                <a:ea typeface="Verdana" panose="020B0604030504040204" pitchFamily="34" charset="0"/>
                <a:cs typeface="Verdana" panose="020B0604030504040204" pitchFamily="34" charset="0"/>
              </a:rPr>
              <a:t>resources?</a:t>
            </a:r>
          </a:p>
          <a:p>
            <a:endParaRPr lang="en-US" b="1" i="1" dirty="0" smtClean="0">
              <a:solidFill>
                <a:srgbClr val="99CC00"/>
              </a:solidFill>
              <a:latin typeface="Verdana" panose="020B0604030504040204" pitchFamily="34" charset="0"/>
              <a:ea typeface="Verdana" panose="020B0604030504040204" pitchFamily="34" charset="0"/>
              <a:cs typeface="Verdana" panose="020B0604030504040204" pitchFamily="34" charset="0"/>
            </a:endParaRPr>
          </a:p>
          <a:p>
            <a:r>
              <a:rPr lang="en-US" b="1" i="1" dirty="0" smtClean="0">
                <a:solidFill>
                  <a:srgbClr val="99CC00"/>
                </a:solidFill>
                <a:latin typeface="Verdana" panose="020B0604030504040204" pitchFamily="34" charset="0"/>
                <a:ea typeface="Verdana" panose="020B0604030504040204" pitchFamily="34" charset="0"/>
                <a:cs typeface="Verdana" panose="020B0604030504040204" pitchFamily="34" charset="0"/>
              </a:rPr>
              <a:t>You are at the right place.</a:t>
            </a:r>
            <a:endParaRPr lang="en-US" b="1" i="1" dirty="0">
              <a:solidFill>
                <a:srgbClr val="99CC00"/>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4073" y="5744682"/>
            <a:ext cx="1463041" cy="358771"/>
          </a:xfrm>
          <a:prstGeom prst="rect">
            <a:avLst/>
          </a:prstGeom>
        </p:spPr>
      </p:pic>
      <p:pic>
        <p:nvPicPr>
          <p:cNvPr id="18" name="Picture 17"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7612" y="5648247"/>
            <a:ext cx="1981200" cy="393430"/>
          </a:xfrm>
          <a:prstGeom prst="rect">
            <a:avLst/>
          </a:prstGeom>
          <a:ln>
            <a:solidFill>
              <a:schemeClr val="tx1">
                <a:alpha val="84000"/>
              </a:schemeClr>
            </a:solidFill>
          </a:ln>
        </p:spPr>
      </p:pic>
      <p:pic>
        <p:nvPicPr>
          <p:cNvPr id="16" name="Picture 15"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800" y="5029199"/>
            <a:ext cx="2154923" cy="498631"/>
          </a:xfrm>
          <a:prstGeom prst="rect">
            <a:avLst/>
          </a:prstGeom>
        </p:spPr>
      </p:pic>
      <p:pic>
        <p:nvPicPr>
          <p:cNvPr id="27" name="Picture 2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8971" y="4898335"/>
            <a:ext cx="1421714" cy="432437"/>
          </a:xfrm>
          <a:prstGeom prst="rect">
            <a:avLst/>
          </a:prstGeom>
        </p:spPr>
      </p:pic>
      <p:pic>
        <p:nvPicPr>
          <p:cNvPr id="58" name="Picture 57"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1417677"/>
            <a:ext cx="844287" cy="1308813"/>
          </a:xfrm>
          <a:prstGeom prst="rect">
            <a:avLst/>
          </a:prstGeom>
          <a:ln w="9525" cmpd="sng">
            <a:solidFill>
              <a:schemeClr val="tx1"/>
            </a:solidFill>
          </a:ln>
        </p:spPr>
      </p:pic>
      <p:pic>
        <p:nvPicPr>
          <p:cNvPr id="33" name="Picture 32"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9271" y="5753100"/>
            <a:ext cx="1682897" cy="369487"/>
          </a:xfrm>
          <a:prstGeom prst="rect">
            <a:avLst/>
          </a:prstGeom>
        </p:spPr>
      </p:pic>
      <p:pic>
        <p:nvPicPr>
          <p:cNvPr id="1027" name="Picture 3" descr="Q:\IMAGES\Members\EMRA STUDIO 2014\EMR_7868.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5415" b="15415"/>
          <a:stretch/>
        </p:blipFill>
        <p:spPr bwMode="auto">
          <a:xfrm>
            <a:off x="4114085" y="1418074"/>
            <a:ext cx="2820115" cy="42301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86992" y="3843974"/>
            <a:ext cx="1242060" cy="646331"/>
          </a:xfrm>
          <a:prstGeom prst="rect">
            <a:avLst/>
          </a:prstGeom>
          <a:noFill/>
        </p:spPr>
        <p:txBody>
          <a:bodyPr wrap="square" rtlCol="0">
            <a:spAutoFit/>
          </a:bodyPr>
          <a:lstStyle/>
          <a:p>
            <a:pPr algn="ctr"/>
            <a:r>
              <a:rPr lang="en-US" sz="900" b="1" dirty="0" smtClean="0">
                <a:latin typeface="Verdana" panose="020B0604030504040204" pitchFamily="34" charset="0"/>
                <a:ea typeface="Verdana" panose="020B0604030504040204" pitchFamily="34" charset="0"/>
                <a:cs typeface="Verdana" panose="020B0604030504040204" pitchFamily="34" charset="0"/>
              </a:rPr>
              <a:t>Magazines </a:t>
            </a:r>
          </a:p>
          <a:p>
            <a:pPr algn="ctr"/>
            <a:r>
              <a:rPr lang="en-US" sz="900" b="1" dirty="0" smtClean="0">
                <a:latin typeface="Verdana" panose="020B0604030504040204" pitchFamily="34" charset="0"/>
                <a:ea typeface="Verdana" panose="020B0604030504040204" pitchFamily="34" charset="0"/>
                <a:cs typeface="Verdana" panose="020B0604030504040204" pitchFamily="34" charset="0"/>
              </a:rPr>
              <a:t>plus</a:t>
            </a:r>
          </a:p>
          <a:p>
            <a:pPr algn="ctr"/>
            <a:r>
              <a:rPr lang="en-US" sz="900" b="1" dirty="0" smtClean="0">
                <a:latin typeface="Verdana" panose="020B0604030504040204" pitchFamily="34" charset="0"/>
                <a:ea typeface="Verdana" panose="020B0604030504040204" pitchFamily="34" charset="0"/>
                <a:cs typeface="Verdana" panose="020B0604030504040204" pitchFamily="34" charset="0"/>
              </a:rPr>
              <a:t>Daily &amp; </a:t>
            </a:r>
            <a:r>
              <a:rPr lang="en-US" sz="900" b="1" dirty="0">
                <a:latin typeface="Verdana" panose="020B0604030504040204" pitchFamily="34" charset="0"/>
                <a:ea typeface="Verdana" panose="020B0604030504040204" pitchFamily="34" charset="0"/>
                <a:cs typeface="Verdana" panose="020B0604030504040204" pitchFamily="34" charset="0"/>
              </a:rPr>
              <a:t>M</a:t>
            </a:r>
            <a:r>
              <a:rPr lang="en-US" sz="900" b="1" dirty="0" smtClean="0">
                <a:latin typeface="Verdana" panose="020B0604030504040204" pitchFamily="34" charset="0"/>
                <a:ea typeface="Verdana" panose="020B0604030504040204" pitchFamily="34" charset="0"/>
                <a:cs typeface="Verdana" panose="020B0604030504040204" pitchFamily="34" charset="0"/>
              </a:rPr>
              <a:t>onthly </a:t>
            </a:r>
          </a:p>
          <a:p>
            <a:pPr algn="ctr"/>
            <a:r>
              <a:rPr lang="en-US" sz="900" b="1" dirty="0" smtClean="0">
                <a:latin typeface="Verdana" panose="020B0604030504040204" pitchFamily="34" charset="0"/>
                <a:ea typeface="Verdana" panose="020B0604030504040204" pitchFamily="34" charset="0"/>
                <a:cs typeface="Verdana" panose="020B0604030504040204" pitchFamily="34" charset="0"/>
              </a:rPr>
              <a:t>E-newsletters</a:t>
            </a:r>
            <a:endParaRPr lang="en-US" sz="9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464820" y="252663"/>
            <a:ext cx="2971800" cy="1035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en-US" sz="1200" b="1" dirty="0" smtClean="0">
                <a:latin typeface="Verdana" panose="020B0604030504040204" pitchFamily="34" charset="0"/>
                <a:ea typeface="Verdana" panose="020B0604030504040204" pitchFamily="34" charset="0"/>
                <a:cs typeface="Verdana" panose="020B0604030504040204" pitchFamily="34" charset="0"/>
              </a:rPr>
              <a:t>Over $100 worth of </a:t>
            </a:r>
          </a:p>
          <a:p>
            <a:pPr algn="ctr">
              <a:lnSpc>
                <a:spcPts val="1900"/>
              </a:lnSpc>
            </a:pPr>
            <a:r>
              <a:rPr lang="en-US" sz="1200" b="1" dirty="0" smtClean="0">
                <a:latin typeface="Verdana" panose="020B0604030504040204" pitchFamily="34" charset="0"/>
                <a:ea typeface="Verdana" panose="020B0604030504040204" pitchFamily="34" charset="0"/>
                <a:cs typeface="Verdana" panose="020B0604030504040204" pitchFamily="34" charset="0"/>
              </a:rPr>
              <a:t>EMRA Publications </a:t>
            </a:r>
          </a:p>
          <a:p>
            <a:pPr algn="ctr">
              <a:lnSpc>
                <a:spcPts val="1900"/>
              </a:lnSpc>
            </a:pPr>
            <a:r>
              <a:rPr lang="en-US" sz="1200" b="1" dirty="0" smtClean="0">
                <a:latin typeface="Verdana" panose="020B0604030504040204" pitchFamily="34" charset="0"/>
                <a:ea typeface="Verdana" panose="020B0604030504040204" pitchFamily="34" charset="0"/>
                <a:cs typeface="Verdana" panose="020B0604030504040204" pitchFamily="34" charset="0"/>
              </a:rPr>
              <a:t>Upon Joining! </a:t>
            </a:r>
            <a:endParaRPr lang="en-US" sz="1200" b="1" dirty="0">
              <a:latin typeface="Verdana" panose="020B0604030504040204" pitchFamily="34" charset="0"/>
              <a:ea typeface="Verdana" panose="020B0604030504040204" pitchFamily="34" charset="0"/>
              <a:cs typeface="Verdana" panose="020B0604030504040204" pitchFamily="34" charset="0"/>
            </a:endParaRPr>
          </a:p>
        </p:txBody>
      </p:sp>
      <p:sp>
        <p:nvSpPr>
          <p:cNvPr id="30" name="Rectangle 29"/>
          <p:cNvSpPr/>
          <p:nvPr/>
        </p:nvSpPr>
        <p:spPr>
          <a:xfrm>
            <a:off x="495300" y="3826435"/>
            <a:ext cx="2949136" cy="1024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200" b="1" dirty="0" smtClean="0">
                <a:latin typeface="Verdana" panose="020B0604030504040204" pitchFamily="34" charset="0"/>
                <a:ea typeface="Verdana" panose="020B0604030504040204" pitchFamily="34" charset="0"/>
                <a:cs typeface="Verdana" panose="020B0604030504040204" pitchFamily="34" charset="0"/>
              </a:rPr>
              <a:t>Many Professional Benefits! </a:t>
            </a:r>
          </a:p>
          <a:p>
            <a:pPr algn="ctr">
              <a:lnSpc>
                <a:spcPts val="1000"/>
              </a:lnSpc>
            </a:pPr>
            <a:endParaRPr lang="en-US" sz="1200" b="1" dirty="0" smtClean="0">
              <a:latin typeface="Verdana" panose="020B0604030504040204" pitchFamily="34" charset="0"/>
              <a:ea typeface="Verdana" panose="020B0604030504040204" pitchFamily="34" charset="0"/>
              <a:cs typeface="Verdana" panose="020B0604030504040204" pitchFamily="34" charset="0"/>
            </a:endParaRPr>
          </a:p>
          <a:p>
            <a:pPr algn="ctr">
              <a:lnSpc>
                <a:spcPts val="1400"/>
              </a:lnSpc>
            </a:pPr>
            <a:r>
              <a:rPr lang="en-US" sz="1200" b="1" dirty="0" smtClean="0">
                <a:latin typeface="Verdana" panose="020B0604030504040204" pitchFamily="34" charset="0"/>
                <a:ea typeface="Verdana" panose="020B0604030504040204" pitchFamily="34" charset="0"/>
                <a:cs typeface="Verdana" panose="020B0604030504040204" pitchFamily="34" charset="0"/>
              </a:rPr>
              <a:t>Complimentary</a:t>
            </a:r>
            <a:endParaRPr lang="en-US" sz="1200" b="1" dirty="0">
              <a:latin typeface="Verdana" panose="020B0604030504040204" pitchFamily="34" charset="0"/>
              <a:ea typeface="Verdana" panose="020B0604030504040204" pitchFamily="34" charset="0"/>
              <a:cs typeface="Verdana" panose="020B0604030504040204" pitchFamily="34" charset="0"/>
            </a:endParaRPr>
          </a:p>
          <a:p>
            <a:pPr algn="ctr">
              <a:lnSpc>
                <a:spcPts val="1400"/>
              </a:lnSpc>
            </a:pPr>
            <a:r>
              <a:rPr lang="en-US" sz="1200" b="1" dirty="0" smtClean="0">
                <a:latin typeface="Verdana" panose="020B0604030504040204" pitchFamily="34" charset="0"/>
                <a:ea typeface="Verdana" panose="020B0604030504040204" pitchFamily="34" charset="0"/>
                <a:cs typeface="Verdana" panose="020B0604030504040204" pitchFamily="34" charset="0"/>
              </a:rPr>
              <a:t>or</a:t>
            </a:r>
          </a:p>
          <a:p>
            <a:pPr algn="ctr">
              <a:lnSpc>
                <a:spcPts val="1400"/>
              </a:lnSpc>
            </a:pPr>
            <a:r>
              <a:rPr lang="en-US" sz="1200" b="1" dirty="0" smtClean="0">
                <a:latin typeface="Verdana" panose="020B0604030504040204" pitchFamily="34" charset="0"/>
                <a:ea typeface="Verdana" panose="020B0604030504040204" pitchFamily="34" charset="0"/>
                <a:cs typeface="Verdana" panose="020B0604030504040204" pitchFamily="34" charset="0"/>
              </a:rPr>
              <a:t>Deeply Discounted</a:t>
            </a:r>
            <a:endParaRPr lang="en-US" sz="1200" b="1"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Screen Clippi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4820" y="5114554"/>
            <a:ext cx="1264920" cy="526281"/>
          </a:xfrm>
          <a:prstGeom prst="rect">
            <a:avLst/>
          </a:prstGeom>
        </p:spPr>
      </p:pic>
      <p:pic>
        <p:nvPicPr>
          <p:cNvPr id="9218" name="Picture 2" descr="C:\Users\lbaker\Desktop\EmRes-2014Dec2015Jan-WEBFRONTCover.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788687">
            <a:off x="6467974" y="1736548"/>
            <a:ext cx="1717960" cy="222324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08" y="6463025"/>
            <a:ext cx="9129390" cy="261610"/>
          </a:xfrm>
          <a:prstGeom prst="rect">
            <a:avLst/>
          </a:prstGeom>
          <a:noFill/>
          <a:ln>
            <a:noFill/>
          </a:ln>
        </p:spPr>
        <p:txBody>
          <a:bodyPr wrap="square" rtlCol="0">
            <a:spAutoFit/>
          </a:bodyPr>
          <a:lstStyle/>
          <a:p>
            <a:pPr algn="ctr"/>
            <a:r>
              <a:rPr lang="en-US" sz="1100" dirty="0" smtClean="0">
                <a:solidFill>
                  <a:srgbClr val="0033CC"/>
                </a:solidFill>
                <a:latin typeface="Verdana" panose="020B0604030504040204" pitchFamily="34" charset="0"/>
                <a:ea typeface="Verdana" panose="020B0604030504040204" pitchFamily="34" charset="0"/>
                <a:cs typeface="Verdana" panose="020B0604030504040204" pitchFamily="34" charset="0"/>
              </a:rPr>
              <a:t>For full list of benefits: www.emra.org/benefits/Membership-Benefits</a:t>
            </a:r>
          </a:p>
        </p:txBody>
      </p:sp>
      <p:pic>
        <p:nvPicPr>
          <p:cNvPr id="13" name="Picture 12"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03867" y="1417677"/>
            <a:ext cx="893704" cy="1308813"/>
          </a:xfrm>
          <a:prstGeom prst="rect">
            <a:avLst/>
          </a:prstGeom>
          <a:ln cmpd="sng">
            <a:solidFill>
              <a:schemeClr val="tx1"/>
            </a:solidFill>
          </a:ln>
        </p:spPr>
      </p:pic>
      <p:pic>
        <p:nvPicPr>
          <p:cNvPr id="15" name="Picture 14" descr="Screen Clippi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02780" y="1425774"/>
            <a:ext cx="806962" cy="1232613"/>
          </a:xfrm>
          <a:prstGeom prst="rect">
            <a:avLst/>
          </a:prstGeom>
          <a:ln>
            <a:solidFill>
              <a:schemeClr val="tx1"/>
            </a:solidFill>
          </a:ln>
        </p:spPr>
      </p:pic>
      <p:pic>
        <p:nvPicPr>
          <p:cNvPr id="17" name="Picture 16"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77957" y="2322889"/>
            <a:ext cx="831785" cy="1284591"/>
          </a:xfrm>
          <a:prstGeom prst="rect">
            <a:avLst/>
          </a:prstGeom>
          <a:ln>
            <a:solidFill>
              <a:schemeClr val="tx1"/>
            </a:solidFill>
          </a:ln>
        </p:spPr>
      </p:pic>
      <p:pic>
        <p:nvPicPr>
          <p:cNvPr id="20" name="Picture 19" descr="Screen Clippi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75662" y="2591100"/>
            <a:ext cx="554078" cy="1016896"/>
          </a:xfrm>
          <a:prstGeom prst="rect">
            <a:avLst/>
          </a:prstGeom>
          <a:ln>
            <a:solidFill>
              <a:schemeClr val="tx1"/>
            </a:solidFill>
          </a:ln>
        </p:spPr>
      </p:pic>
      <p:pic>
        <p:nvPicPr>
          <p:cNvPr id="22" name="Picture 21" descr="Screen Clippi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813586" y="2591100"/>
            <a:ext cx="555238" cy="1016896"/>
          </a:xfrm>
          <a:prstGeom prst="rect">
            <a:avLst/>
          </a:prstGeom>
        </p:spPr>
      </p:pic>
      <p:pic>
        <p:nvPicPr>
          <p:cNvPr id="23" name="Picture 22" descr="Screen Clippi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7906" y="2577951"/>
            <a:ext cx="541365" cy="1043193"/>
          </a:xfrm>
          <a:prstGeom prst="rect">
            <a:avLst/>
          </a:prstGeom>
          <a:ln>
            <a:solidFill>
              <a:schemeClr val="tx1"/>
            </a:solidFill>
          </a:ln>
        </p:spPr>
      </p:pic>
    </p:spTree>
    <p:extLst>
      <p:ext uri="{BB962C8B-B14F-4D97-AF65-F5344CB8AC3E}">
        <p14:creationId xmlns:p14="http://schemas.microsoft.com/office/powerpoint/2010/main" val="3973113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533400"/>
            <a:ext cx="5011782" cy="830997"/>
          </a:xfrm>
          <a:prstGeom prst="rect">
            <a:avLst/>
          </a:prstGeom>
          <a:noFill/>
        </p:spPr>
        <p:txBody>
          <a:bodyPr wrap="square" rtlCol="0">
            <a:spAutoFit/>
          </a:bodyPr>
          <a:lstStyle/>
          <a:p>
            <a:pPr algn="ct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1447800" y="571572"/>
            <a:ext cx="7696200" cy="984885"/>
          </a:xfrm>
          <a:prstGeom prst="rect">
            <a:avLst/>
          </a:prstGeom>
        </p:spPr>
        <p:txBody>
          <a:bodyPr wrap="square">
            <a:spAutoFit/>
          </a:bodyPr>
          <a:lstStyle/>
          <a:p>
            <a:pPr algn="ctr"/>
            <a:r>
              <a:rPr lang="en-US" sz="40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endParaRPr lang="en-US" sz="40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endParaRPr lang="en-US" dirty="0">
              <a:solidFill>
                <a:srgbClr val="0070C0"/>
              </a:solidFill>
            </a:endParaRPr>
          </a:p>
        </p:txBody>
      </p:sp>
      <p:sp>
        <p:nvSpPr>
          <p:cNvPr id="21" name="Rectangle 20"/>
          <p:cNvSpPr/>
          <p:nvPr/>
        </p:nvSpPr>
        <p:spPr>
          <a:xfrm>
            <a:off x="51162" y="228600"/>
            <a:ext cx="9092838" cy="2882840"/>
          </a:xfrm>
          <a:prstGeom prst="rect">
            <a:avLst/>
          </a:prstGeom>
        </p:spPr>
        <p:txBody>
          <a:bodyPr wrap="square">
            <a:spAutoFit/>
          </a:bodyPr>
          <a:lstStyle/>
          <a:p>
            <a:pPr algn="ctr">
              <a:lnSpc>
                <a:spcPts val="2000"/>
              </a:lnSpc>
            </a:pPr>
            <a:r>
              <a:rPr lang="en-US" b="1" i="1" dirty="0">
                <a:solidFill>
                  <a:srgbClr val="009999"/>
                </a:solidFill>
                <a:latin typeface="Verdana" panose="020B0604030504040204" pitchFamily="34" charset="0"/>
                <a:ea typeface="Verdana" panose="020B0604030504040204" pitchFamily="34" charset="0"/>
                <a:cs typeface="Verdana" panose="020B0604030504040204" pitchFamily="34" charset="0"/>
              </a:rPr>
              <a:t>You want </a:t>
            </a:r>
            <a:r>
              <a:rPr lang="en-US" b="1" i="1" dirty="0" smtClean="0">
                <a:solidFill>
                  <a:srgbClr val="009999"/>
                </a:solidFill>
                <a:latin typeface="Verdana" panose="020B0604030504040204" pitchFamily="34" charset="0"/>
                <a:ea typeface="Verdana" panose="020B0604030504040204" pitchFamily="34" charset="0"/>
                <a:cs typeface="Verdana" panose="020B0604030504040204" pitchFamily="34" charset="0"/>
              </a:rPr>
              <a:t>to network? Be involved</a:t>
            </a:r>
            <a:r>
              <a:rPr lang="en-US" b="1" i="1" dirty="0">
                <a:solidFill>
                  <a:srgbClr val="009999"/>
                </a:solidFill>
                <a:latin typeface="Verdana" panose="020B0604030504040204" pitchFamily="34" charset="0"/>
                <a:ea typeface="Verdana" panose="020B0604030504040204" pitchFamily="34" charset="0"/>
                <a:cs typeface="Verdana" panose="020B0604030504040204" pitchFamily="34" charset="0"/>
              </a:rPr>
              <a:t>?</a:t>
            </a:r>
          </a:p>
          <a:p>
            <a:pPr algn="ctr">
              <a:lnSpc>
                <a:spcPts val="2000"/>
              </a:lnSpc>
            </a:pPr>
            <a:endParaRPr lang="en-US" b="1" i="1" dirty="0" smtClean="0">
              <a:solidFill>
                <a:srgbClr val="99CC00"/>
              </a:solidFill>
              <a:latin typeface="Verdana" panose="020B0604030504040204" pitchFamily="34" charset="0"/>
              <a:ea typeface="Verdana" panose="020B0604030504040204" pitchFamily="34" charset="0"/>
              <a:cs typeface="Verdana" panose="020B0604030504040204" pitchFamily="34" charset="0"/>
            </a:endParaRPr>
          </a:p>
          <a:p>
            <a:pPr algn="ctr">
              <a:lnSpc>
                <a:spcPts val="2000"/>
              </a:lnSpc>
            </a:pPr>
            <a:r>
              <a:rPr lang="en-US" b="1" i="1" dirty="0" smtClean="0">
                <a:solidFill>
                  <a:srgbClr val="009999"/>
                </a:solidFill>
                <a:latin typeface="Verdana" panose="020B0604030504040204" pitchFamily="34" charset="0"/>
                <a:ea typeface="Verdana" panose="020B0604030504040204" pitchFamily="34" charset="0"/>
                <a:cs typeface="Verdana" panose="020B0604030504040204" pitchFamily="34" charset="0"/>
              </a:rPr>
              <a:t>EMRA has you covered! </a:t>
            </a:r>
            <a:endParaRPr lang="en-US" b="1" i="1" dirty="0">
              <a:solidFill>
                <a:srgbClr val="009999"/>
              </a:solidFill>
              <a:latin typeface="Verdana" panose="020B0604030504040204" pitchFamily="34" charset="0"/>
              <a:ea typeface="Verdana" panose="020B0604030504040204" pitchFamily="34" charset="0"/>
              <a:cs typeface="Verdana" panose="020B0604030504040204" pitchFamily="34" charset="0"/>
            </a:endParaRPr>
          </a:p>
          <a:p>
            <a:pPr>
              <a:lnSpc>
                <a:spcPts val="2000"/>
              </a:lnSpc>
            </a:pPr>
            <a:r>
              <a:rPr lang="en-US" b="1" i="1" dirty="0" smtClean="0">
                <a:solidFill>
                  <a:srgbClr val="99CC00"/>
                </a:solidFill>
                <a:latin typeface="Verdana" panose="020B0604030504040204" pitchFamily="34" charset="0"/>
                <a:ea typeface="Verdana" panose="020B0604030504040204" pitchFamily="34" charset="0"/>
                <a:cs typeface="Verdana" panose="020B0604030504040204" pitchFamily="34" charset="0"/>
              </a:rPr>
              <a:t> </a:t>
            </a:r>
          </a:p>
          <a:p>
            <a:endParaRPr lang="en-US" b="1" i="1" dirty="0" smtClean="0">
              <a:solidFill>
                <a:srgbClr val="99CC00"/>
              </a:solidFill>
              <a:latin typeface="Verdana" panose="020B0604030504040204" pitchFamily="34" charset="0"/>
              <a:ea typeface="Verdana" panose="020B0604030504040204" pitchFamily="34" charset="0"/>
              <a:cs typeface="Verdana" panose="020B0604030504040204" pitchFamily="34" charset="0"/>
            </a:endParaRPr>
          </a:p>
          <a:p>
            <a:endParaRPr lang="en-US" b="1" i="1" dirty="0" smtClean="0">
              <a:solidFill>
                <a:srgbClr val="99CC00"/>
              </a:solidFill>
              <a:latin typeface="Verdana" panose="020B0604030504040204" pitchFamily="34" charset="0"/>
              <a:ea typeface="Verdana" panose="020B0604030504040204" pitchFamily="34" charset="0"/>
              <a:cs typeface="Verdana" panose="020B0604030504040204" pitchFamily="34" charset="0"/>
            </a:endParaRPr>
          </a:p>
          <a:p>
            <a:endParaRPr lang="en-US" b="1" i="1" dirty="0" smtClean="0">
              <a:solidFill>
                <a:srgbClr val="99CC00"/>
              </a:solidFill>
              <a:latin typeface="Verdana" panose="020B0604030504040204" pitchFamily="34" charset="0"/>
              <a:ea typeface="Verdana" panose="020B0604030504040204" pitchFamily="34" charset="0"/>
              <a:cs typeface="Verdana" panose="020B0604030504040204" pitchFamily="34" charset="0"/>
            </a:endParaRPr>
          </a:p>
          <a:p>
            <a:endParaRPr lang="en-US" b="1" i="1" dirty="0">
              <a:solidFill>
                <a:srgbClr val="99CC00"/>
              </a:solidFill>
              <a:latin typeface="Verdana" panose="020B0604030504040204" pitchFamily="34" charset="0"/>
              <a:ea typeface="Verdana" panose="020B0604030504040204" pitchFamily="34" charset="0"/>
              <a:cs typeface="Verdana" panose="020B0604030504040204" pitchFamily="34" charset="0"/>
            </a:endParaRPr>
          </a:p>
          <a:p>
            <a:endParaRPr lang="en-US" b="1" i="1" dirty="0" smtClean="0">
              <a:solidFill>
                <a:srgbClr val="99CC00"/>
              </a:solidFill>
              <a:latin typeface="Verdana" panose="020B0604030504040204" pitchFamily="34" charset="0"/>
              <a:ea typeface="Verdana" panose="020B0604030504040204" pitchFamily="34" charset="0"/>
              <a:cs typeface="Verdana" panose="020B0604030504040204" pitchFamily="34" charset="0"/>
            </a:endParaRPr>
          </a:p>
          <a:p>
            <a:endParaRPr lang="en-US" b="1" i="1" dirty="0">
              <a:solidFill>
                <a:srgbClr val="99CC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609600" y="2590800"/>
            <a:ext cx="1981200" cy="369332"/>
          </a:xfrm>
          <a:prstGeom prst="rect">
            <a:avLst/>
          </a:prstGeom>
          <a:noFill/>
        </p:spPr>
        <p:txBody>
          <a:bodyPr wrap="square" rtlCol="0">
            <a:sp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79696347"/>
              </p:ext>
            </p:extLst>
          </p:nvPr>
        </p:nvGraphicFramePr>
        <p:xfrm>
          <a:off x="304800" y="1151641"/>
          <a:ext cx="8534400" cy="500229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119390"/>
                <a:gridCol w="2192472"/>
                <a:gridCol w="2111269"/>
                <a:gridCol w="2111269"/>
              </a:tblGrid>
              <a:tr h="7669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i="1" dirty="0" smtClean="0">
                          <a:latin typeface="Verdana" panose="020B0604030504040204" pitchFamily="34" charset="0"/>
                          <a:ea typeface="Verdana" panose="020B0604030504040204" pitchFamily="34" charset="0"/>
                          <a:cs typeface="Verdana" panose="020B0604030504040204" pitchFamily="34" charset="0"/>
                        </a:rPr>
                        <a:t>WRITE</a:t>
                      </a:r>
                    </a:p>
                    <a:p>
                      <a:endParaRPr lang="en-US" dirty="0"/>
                    </a:p>
                  </a:txBody>
                  <a:tcPr anchor="b">
                    <a:gradFill flip="none" rotWithShape="0">
                      <a:gsLst>
                        <a:gs pos="39000">
                          <a:srgbClr val="009999">
                            <a:lumMod val="52000"/>
                            <a:alpha val="84000"/>
                          </a:srgbClr>
                        </a:gs>
                        <a:gs pos="100000">
                          <a:srgbClr val="009999"/>
                        </a:gs>
                      </a:gsLst>
                      <a:lin ang="135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Verdana" panose="020B0604030504040204" pitchFamily="34" charset="0"/>
                          <a:ea typeface="Verdana" panose="020B0604030504040204" pitchFamily="34" charset="0"/>
                          <a:cs typeface="Verdana" panose="020B0604030504040204" pitchFamily="34" charset="0"/>
                        </a:rPr>
                        <a:t>SERVE</a:t>
                      </a:r>
                    </a:p>
                    <a:p>
                      <a:endParaRPr lang="en-US" dirty="0"/>
                    </a:p>
                  </a:txBody>
                  <a:tcPr anchor="b" anchorCtr="1">
                    <a:gradFill>
                      <a:gsLst>
                        <a:gs pos="33000">
                          <a:srgbClr val="009999">
                            <a:lumMod val="52000"/>
                          </a:srgbClr>
                        </a:gs>
                        <a:gs pos="100000">
                          <a:srgbClr val="009999"/>
                        </a:gs>
                      </a:gsLst>
                      <a:lin ang="135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Verdana" panose="020B0604030504040204" pitchFamily="34" charset="0"/>
                          <a:ea typeface="Verdana" panose="020B0604030504040204" pitchFamily="34" charset="0"/>
                          <a:cs typeface="Verdana" panose="020B0604030504040204" pitchFamily="34" charset="0"/>
                        </a:rPr>
                        <a:t>LEAD</a:t>
                      </a:r>
                      <a:r>
                        <a:rPr lang="en-US" sz="1800" i="1" baseline="0" dirty="0" smtClean="0">
                          <a:latin typeface="Verdana" panose="020B0604030504040204" pitchFamily="34" charset="0"/>
                          <a:ea typeface="Verdana" panose="020B0604030504040204" pitchFamily="34" charset="0"/>
                          <a:cs typeface="Verdana" panose="020B0604030504040204" pitchFamily="34" charset="0"/>
                        </a:rPr>
                        <a:t> </a:t>
                      </a:r>
                      <a:endParaRPr lang="en-US" sz="1800" i="1"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nchor="b" anchorCtr="1">
                    <a:gradFill>
                      <a:gsLst>
                        <a:gs pos="33000">
                          <a:srgbClr val="009999">
                            <a:lumMod val="52000"/>
                          </a:srgbClr>
                        </a:gs>
                        <a:gs pos="100000">
                          <a:srgbClr val="009999"/>
                        </a:gs>
                      </a:gsLst>
                      <a:lin ang="135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Verdana" panose="020B0604030504040204" pitchFamily="34" charset="0"/>
                          <a:ea typeface="Verdana" panose="020B0604030504040204" pitchFamily="34" charset="0"/>
                          <a:cs typeface="Verdana" panose="020B0604030504040204" pitchFamily="34" charset="0"/>
                        </a:rPr>
                        <a:t>EARN</a:t>
                      </a:r>
                    </a:p>
                    <a:p>
                      <a:endParaRPr lang="en-US" dirty="0"/>
                    </a:p>
                  </a:txBody>
                  <a:tcPr anchor="b" anchorCtr="1">
                    <a:gradFill>
                      <a:gsLst>
                        <a:gs pos="33000">
                          <a:srgbClr val="009999">
                            <a:lumMod val="52000"/>
                          </a:srgbClr>
                        </a:gs>
                        <a:gs pos="100000">
                          <a:srgbClr val="009999"/>
                        </a:gs>
                      </a:gsLst>
                      <a:lin ang="13500000" scaled="1"/>
                    </a:gradFill>
                  </a:tcPr>
                </a:tc>
              </a:tr>
              <a:tr h="4235366">
                <a:tc>
                  <a:txBody>
                    <a:bodyPr/>
                    <a:lstStyle/>
                    <a:p>
                      <a:pPr algn="ctr"/>
                      <a:endParaRPr lang="en-US" sz="1100" b="1" dirty="0" smtClean="0">
                        <a:latin typeface="Verdana" panose="020B0604030504040204" pitchFamily="34" charset="0"/>
                        <a:ea typeface="Verdana" panose="020B0604030504040204" pitchFamily="34" charset="0"/>
                        <a:cs typeface="Verdana" panose="020B0604030504040204" pitchFamily="34" charset="0"/>
                      </a:endParaRPr>
                    </a:p>
                    <a:p>
                      <a:pPr algn="ctr"/>
                      <a:r>
                        <a:rPr lang="en-US" sz="1100" b="1" dirty="0" smtClean="0">
                          <a:latin typeface="Verdana" panose="020B0604030504040204" pitchFamily="34" charset="0"/>
                          <a:ea typeface="Verdana" panose="020B0604030504040204" pitchFamily="34" charset="0"/>
                          <a:cs typeface="Verdana" panose="020B0604030504040204" pitchFamily="34" charset="0"/>
                        </a:rPr>
                        <a:t>GET PUBLISHED!</a:t>
                      </a:r>
                    </a:p>
                    <a:p>
                      <a:pPr algn="ctr"/>
                      <a:endParaRPr lang="en-US" sz="1100" dirty="0" smtClean="0">
                        <a:latin typeface="Verdana" panose="020B0604030504040204" pitchFamily="34" charset="0"/>
                        <a:ea typeface="Verdana" panose="020B0604030504040204" pitchFamily="34" charset="0"/>
                        <a:cs typeface="Verdana" panose="020B0604030504040204" pitchFamily="34" charset="0"/>
                      </a:endParaRPr>
                    </a:p>
                    <a:p>
                      <a:r>
                        <a:rPr lang="en-US" sz="1100" dirty="0" smtClean="0">
                          <a:latin typeface="Verdana" panose="020B0604030504040204" pitchFamily="34" charset="0"/>
                          <a:ea typeface="Verdana" panose="020B0604030504040204" pitchFamily="34" charset="0"/>
                          <a:cs typeface="Verdana" panose="020B0604030504040204" pitchFamily="34" charset="0"/>
                        </a:rPr>
                        <a:t>Submit an article to EMRA’s official magazine, </a:t>
                      </a:r>
                      <a:r>
                        <a:rPr lang="en-US" sz="1100" i="1" dirty="0" smtClean="0">
                          <a:latin typeface="Verdana" panose="020B0604030504040204" pitchFamily="34" charset="0"/>
                          <a:ea typeface="Verdana" panose="020B0604030504040204" pitchFamily="34" charset="0"/>
                          <a:cs typeface="Verdana" panose="020B0604030504040204" pitchFamily="34" charset="0"/>
                        </a:rPr>
                        <a:t>EM Resident.</a:t>
                      </a:r>
                    </a:p>
                    <a:p>
                      <a:endParaRPr lang="en-US" sz="1100" i="1" dirty="0" smtClean="0">
                        <a:latin typeface="Verdana" panose="020B0604030504040204" pitchFamily="34" charset="0"/>
                        <a:ea typeface="Verdana" panose="020B0604030504040204" pitchFamily="34" charset="0"/>
                        <a:cs typeface="Verdana" panose="020B0604030504040204" pitchFamily="34" charset="0"/>
                      </a:endParaRPr>
                    </a:p>
                    <a:p>
                      <a:r>
                        <a:rPr lang="en-US" sz="1100" dirty="0" smtClean="0">
                          <a:latin typeface="Verdana" panose="020B0604030504040204" pitchFamily="34" charset="0"/>
                          <a:ea typeface="Verdana" panose="020B0604030504040204" pitchFamily="34" charset="0"/>
                          <a:cs typeface="Verdana" panose="020B0604030504040204" pitchFamily="34" charset="0"/>
                        </a:rPr>
                        <a:t>Author an article for an EMRA publication.</a:t>
                      </a:r>
                    </a:p>
                    <a:p>
                      <a:endParaRPr lang="en-US" sz="1100" dirty="0" smtClean="0">
                        <a:latin typeface="Verdana" panose="020B0604030504040204" pitchFamily="34" charset="0"/>
                        <a:ea typeface="Verdana" panose="020B0604030504040204" pitchFamily="34" charset="0"/>
                        <a:cs typeface="Verdana" panose="020B0604030504040204" pitchFamily="34" charset="0"/>
                      </a:endParaRPr>
                    </a:p>
                    <a:p>
                      <a:r>
                        <a:rPr lang="en-US" sz="1100" dirty="0" smtClean="0">
                          <a:latin typeface="Verdana" panose="020B0604030504040204" pitchFamily="34" charset="0"/>
                          <a:ea typeface="Verdana" panose="020B0604030504040204" pitchFamily="34" charset="0"/>
                          <a:cs typeface="Verdana" panose="020B0604030504040204" pitchFamily="34" charset="0"/>
                        </a:rPr>
                        <a:t>Contribute to EMRA’s monthly e-newsletter,</a:t>
                      </a:r>
                    </a:p>
                    <a:p>
                      <a:r>
                        <a:rPr lang="en-US" sz="1100" i="1" dirty="0" smtClean="0">
                          <a:latin typeface="Verdana" panose="020B0604030504040204" pitchFamily="34" charset="0"/>
                          <a:ea typeface="Verdana" panose="020B0604030504040204" pitchFamily="34" charset="0"/>
                          <a:cs typeface="Verdana" panose="020B0604030504040204" pitchFamily="34" charset="0"/>
                        </a:rPr>
                        <a:t>What’s Up? in emergency medicine. </a:t>
                      </a:r>
                    </a:p>
                    <a:p>
                      <a:endParaRPr lang="en-US" sz="1100" i="1" dirty="0" smtClean="0">
                        <a:latin typeface="Verdana" panose="020B0604030504040204" pitchFamily="34" charset="0"/>
                        <a:ea typeface="Verdana" panose="020B0604030504040204" pitchFamily="34" charset="0"/>
                        <a:cs typeface="Verdana" panose="020B0604030504040204" pitchFamily="34" charset="0"/>
                      </a:endParaRPr>
                    </a:p>
                    <a:p>
                      <a:endParaRPr lang="en-US" sz="1100" i="1" dirty="0" smtClean="0">
                        <a:latin typeface="Verdana" panose="020B0604030504040204" pitchFamily="34" charset="0"/>
                        <a:ea typeface="Verdana" panose="020B0604030504040204" pitchFamily="34" charset="0"/>
                        <a:cs typeface="Verdana" panose="020B0604030504040204" pitchFamily="34" charset="0"/>
                      </a:endParaRPr>
                    </a:p>
                    <a:p>
                      <a:endParaRPr lang="en-US" sz="1100" i="1" dirty="0" smtClean="0">
                        <a:latin typeface="Verdana" panose="020B0604030504040204" pitchFamily="34" charset="0"/>
                        <a:ea typeface="Verdana" panose="020B0604030504040204" pitchFamily="34" charset="0"/>
                        <a:cs typeface="Verdana" panose="020B0604030504040204" pitchFamily="34" charset="0"/>
                      </a:endParaRPr>
                    </a:p>
                    <a:p>
                      <a:endParaRPr lang="en-US" sz="1100" i="1" dirty="0" smtClean="0">
                        <a:latin typeface="Verdana" panose="020B0604030504040204" pitchFamily="34" charset="0"/>
                        <a:ea typeface="Verdana" panose="020B0604030504040204" pitchFamily="34" charset="0"/>
                        <a:cs typeface="Verdana" panose="020B0604030504040204" pitchFamily="34" charset="0"/>
                      </a:endParaRPr>
                    </a:p>
                  </a:txBody>
                  <a:tcPr>
                    <a:solidFill>
                      <a:schemeClr val="accent1">
                        <a:tint val="40000"/>
                      </a:schemeClr>
                    </a:solidFill>
                  </a:tcPr>
                </a:tc>
                <a:tc>
                  <a:txBody>
                    <a:bodyPr/>
                    <a:lstStyle/>
                    <a:p>
                      <a:pPr algn="ctr"/>
                      <a:endParaRPr lang="en-US" sz="1100" b="1" dirty="0" smtClean="0">
                        <a:latin typeface="Verdana" panose="020B0604030504040204" pitchFamily="34" charset="0"/>
                        <a:ea typeface="Verdana" panose="020B0604030504040204" pitchFamily="34" charset="0"/>
                        <a:cs typeface="Verdana" panose="020B0604030504040204" pitchFamily="34" charset="0"/>
                      </a:endParaRPr>
                    </a:p>
                    <a:p>
                      <a:pPr algn="ctr"/>
                      <a:r>
                        <a:rPr lang="en-US" sz="1100" b="1" dirty="0" smtClean="0">
                          <a:latin typeface="Verdana" panose="020B0604030504040204" pitchFamily="34" charset="0"/>
                          <a:ea typeface="Verdana" panose="020B0604030504040204" pitchFamily="34" charset="0"/>
                          <a:cs typeface="Verdana" panose="020B0604030504040204" pitchFamily="34" charset="0"/>
                        </a:rPr>
                        <a:t>GET NOTICED!</a:t>
                      </a:r>
                    </a:p>
                    <a:p>
                      <a:pPr algn="ctr"/>
                      <a:endParaRPr lang="en-US" sz="1100" dirty="0" smtClean="0">
                        <a:latin typeface="Verdana" panose="020B0604030504040204" pitchFamily="34" charset="0"/>
                        <a:ea typeface="Verdana" panose="020B0604030504040204" pitchFamily="34" charset="0"/>
                        <a:cs typeface="Verdana" panose="020B0604030504040204" pitchFamily="34" charset="0"/>
                      </a:endParaRPr>
                    </a:p>
                    <a:p>
                      <a:r>
                        <a:rPr lang="en-US" sz="1100" dirty="0" smtClean="0">
                          <a:latin typeface="Verdana" panose="020B0604030504040204" pitchFamily="34" charset="0"/>
                          <a:ea typeface="Verdana" panose="020B0604030504040204" pitchFamily="34" charset="0"/>
                          <a:cs typeface="Verdana" panose="020B0604030504040204" pitchFamily="34" charset="0"/>
                        </a:rPr>
                        <a:t>Join an EMRA Committee or Division. Be a decision maker! </a:t>
                      </a:r>
                      <a:endParaRPr lang="en-US" sz="1100" i="1" dirty="0" smtClean="0">
                        <a:latin typeface="Verdana" panose="020B0604030504040204" pitchFamily="34" charset="0"/>
                        <a:ea typeface="Verdana" panose="020B0604030504040204" pitchFamily="34" charset="0"/>
                        <a:cs typeface="Verdana" panose="020B0604030504040204" pitchFamily="34" charset="0"/>
                      </a:endParaRPr>
                    </a:p>
                    <a:p>
                      <a:endParaRPr lang="en-US" sz="1100" i="1" dirty="0" smtClean="0">
                        <a:latin typeface="Verdana" panose="020B0604030504040204" pitchFamily="34" charset="0"/>
                        <a:ea typeface="Verdana" panose="020B0604030504040204" pitchFamily="34" charset="0"/>
                        <a:cs typeface="Verdana" panose="020B0604030504040204" pitchFamily="34" charset="0"/>
                      </a:endParaRPr>
                    </a:p>
                    <a:p>
                      <a:r>
                        <a:rPr lang="en-US" sz="1100" dirty="0" smtClean="0">
                          <a:latin typeface="Verdana" panose="020B0604030504040204" pitchFamily="34" charset="0"/>
                          <a:ea typeface="Verdana" panose="020B0604030504040204" pitchFamily="34" charset="0"/>
                          <a:cs typeface="Verdana" panose="020B0604030504040204" pitchFamily="34" charset="0"/>
                        </a:rPr>
                        <a:t>Implement EMRA’s objectives and goals.</a:t>
                      </a:r>
                    </a:p>
                    <a:p>
                      <a:endParaRPr lang="en-US" sz="1100" dirty="0" smtClean="0">
                        <a:latin typeface="Verdana" panose="020B0604030504040204" pitchFamily="34" charset="0"/>
                        <a:ea typeface="Verdana" panose="020B0604030504040204" pitchFamily="34" charset="0"/>
                        <a:cs typeface="Verdana" panose="020B0604030504040204" pitchFamily="34" charset="0"/>
                      </a:endParaRPr>
                    </a:p>
                    <a:p>
                      <a:r>
                        <a:rPr lang="en-US" sz="1100" dirty="0" smtClean="0">
                          <a:latin typeface="Verdana" panose="020B0604030504040204" pitchFamily="34" charset="0"/>
                          <a:ea typeface="Verdana" panose="020B0604030504040204" pitchFamily="34" charset="0"/>
                          <a:cs typeface="Verdana" panose="020B0604030504040204" pitchFamily="34" charset="0"/>
                        </a:rPr>
                        <a:t>Follow your bliss:</a:t>
                      </a:r>
                    </a:p>
                    <a:p>
                      <a:endParaRPr lang="en-US" sz="1100" dirty="0" smtClean="0">
                        <a:latin typeface="Verdana" panose="020B0604030504040204" pitchFamily="34" charset="0"/>
                        <a:ea typeface="Verdana" panose="020B0604030504040204" pitchFamily="34" charset="0"/>
                        <a:cs typeface="Verdana" panose="020B0604030504040204" pitchFamily="34" charset="0"/>
                      </a:endParaRPr>
                    </a:p>
                    <a:p>
                      <a:pPr lvl="1">
                        <a:lnSpc>
                          <a:spcPts val="1100"/>
                        </a:lnSpc>
                      </a:pPr>
                      <a:r>
                        <a:rPr lang="en-US" sz="900" dirty="0" smtClean="0">
                          <a:latin typeface="Verdana" panose="020B0604030504040204" pitchFamily="34" charset="0"/>
                          <a:ea typeface="Verdana" panose="020B0604030504040204" pitchFamily="34" charset="0"/>
                          <a:cs typeface="Verdana" panose="020B0604030504040204" pitchFamily="34" charset="0"/>
                        </a:rPr>
                        <a:t>Awards</a:t>
                      </a:r>
                    </a:p>
                    <a:p>
                      <a:pPr lvl="1">
                        <a:lnSpc>
                          <a:spcPts val="1100"/>
                        </a:lnSpc>
                      </a:pPr>
                      <a:r>
                        <a:rPr lang="en-US" sz="900" dirty="0" smtClean="0">
                          <a:latin typeface="Verdana" panose="020B0604030504040204" pitchFamily="34" charset="0"/>
                          <a:ea typeface="Verdana" panose="020B0604030504040204" pitchFamily="34" charset="0"/>
                          <a:cs typeface="Verdana" panose="020B0604030504040204" pitchFamily="34" charset="0"/>
                        </a:rPr>
                        <a:t>Critical Care </a:t>
                      </a:r>
                    </a:p>
                    <a:p>
                      <a:pPr lvl="1">
                        <a:lnSpc>
                          <a:spcPts val="1100"/>
                        </a:lnSpc>
                      </a:pPr>
                      <a:r>
                        <a:rPr lang="en-US" sz="900" dirty="0" smtClean="0">
                          <a:latin typeface="Verdana" panose="020B0604030504040204" pitchFamily="34" charset="0"/>
                          <a:ea typeface="Verdana" panose="020B0604030504040204" pitchFamily="34" charset="0"/>
                          <a:cs typeface="Verdana" panose="020B0604030504040204" pitchFamily="34" charset="0"/>
                        </a:rPr>
                        <a:t>Editorial</a:t>
                      </a:r>
                    </a:p>
                    <a:p>
                      <a:pPr lvl="1">
                        <a:lnSpc>
                          <a:spcPts val="1100"/>
                        </a:lnSpc>
                      </a:pPr>
                      <a:r>
                        <a:rPr lang="en-US" sz="900" dirty="0" smtClean="0">
                          <a:latin typeface="Verdana" panose="020B0604030504040204" pitchFamily="34" charset="0"/>
                          <a:ea typeface="Verdana" panose="020B0604030504040204" pitchFamily="34" charset="0"/>
                          <a:cs typeface="Verdana" panose="020B0604030504040204" pitchFamily="34" charset="0"/>
                        </a:rPr>
                        <a:t>Education</a:t>
                      </a:r>
                    </a:p>
                    <a:p>
                      <a:pPr lvl="1">
                        <a:lnSpc>
                          <a:spcPts val="1100"/>
                        </a:lnSpc>
                      </a:pPr>
                      <a:r>
                        <a:rPr lang="en-US" sz="900" dirty="0" smtClean="0">
                          <a:latin typeface="Verdana" panose="020B0604030504040204" pitchFamily="34" charset="0"/>
                          <a:ea typeface="Verdana" panose="020B0604030504040204" pitchFamily="34" charset="0"/>
                          <a:cs typeface="Verdana" panose="020B0604030504040204" pitchFamily="34" charset="0"/>
                        </a:rPr>
                        <a:t>EMS</a:t>
                      </a:r>
                    </a:p>
                    <a:p>
                      <a:pPr lvl="1">
                        <a:lnSpc>
                          <a:spcPts val="1100"/>
                        </a:lnSpc>
                      </a:pPr>
                      <a:r>
                        <a:rPr lang="en-US" sz="900" dirty="0" smtClean="0">
                          <a:latin typeface="Verdana" panose="020B0604030504040204" pitchFamily="34" charset="0"/>
                          <a:ea typeface="Verdana" panose="020B0604030504040204" pitchFamily="34" charset="0"/>
                          <a:cs typeface="Verdana" panose="020B0604030504040204" pitchFamily="34" charset="0"/>
                        </a:rPr>
                        <a:t>Health Policy </a:t>
                      </a:r>
                    </a:p>
                    <a:p>
                      <a:pPr lvl="1">
                        <a:lnSpc>
                          <a:spcPts val="1100"/>
                        </a:lnSpc>
                      </a:pPr>
                      <a:r>
                        <a:rPr lang="en-US" sz="900" dirty="0" smtClean="0">
                          <a:latin typeface="Verdana" panose="020B0604030504040204" pitchFamily="34" charset="0"/>
                          <a:ea typeface="Verdana" panose="020B0604030504040204" pitchFamily="34" charset="0"/>
                          <a:cs typeface="Verdana" panose="020B0604030504040204" pitchFamily="34" charset="0"/>
                        </a:rPr>
                        <a:t>Informatics </a:t>
                      </a:r>
                    </a:p>
                    <a:p>
                      <a:pPr lvl="1">
                        <a:lnSpc>
                          <a:spcPts val="1100"/>
                        </a:lnSpc>
                      </a:pPr>
                      <a:r>
                        <a:rPr lang="en-US" sz="900" dirty="0" smtClean="0">
                          <a:latin typeface="Verdana" panose="020B0604030504040204" pitchFamily="34" charset="0"/>
                          <a:ea typeface="Verdana" panose="020B0604030504040204" pitchFamily="34" charset="0"/>
                          <a:cs typeface="Verdana" panose="020B0604030504040204" pitchFamily="34" charset="0"/>
                        </a:rPr>
                        <a:t>International Medicine</a:t>
                      </a:r>
                    </a:p>
                    <a:p>
                      <a:pPr lvl="1">
                        <a:lnSpc>
                          <a:spcPts val="1100"/>
                        </a:lnSpc>
                      </a:pPr>
                      <a:r>
                        <a:rPr lang="en-US" sz="900" dirty="0" smtClean="0">
                          <a:latin typeface="Verdana" panose="020B0604030504040204" pitchFamily="34" charset="0"/>
                          <a:ea typeface="Verdana" panose="020B0604030504040204" pitchFamily="34" charset="0"/>
                          <a:cs typeface="Verdana" panose="020B0604030504040204" pitchFamily="34" charset="0"/>
                        </a:rPr>
                        <a:t>Pediatric EM  </a:t>
                      </a:r>
                    </a:p>
                    <a:p>
                      <a:pPr lvl="1">
                        <a:lnSpc>
                          <a:spcPts val="1100"/>
                        </a:lnSpc>
                      </a:pPr>
                      <a:r>
                        <a:rPr lang="en-US" sz="900" dirty="0" smtClean="0">
                          <a:latin typeface="Verdana" panose="020B0604030504040204" pitchFamily="34" charset="0"/>
                          <a:ea typeface="Verdana" panose="020B0604030504040204" pitchFamily="34" charset="0"/>
                          <a:cs typeface="Verdana" panose="020B0604030504040204" pitchFamily="34" charset="0"/>
                        </a:rPr>
                        <a:t>Research </a:t>
                      </a:r>
                    </a:p>
                    <a:p>
                      <a:pPr lvl="1">
                        <a:lnSpc>
                          <a:spcPts val="1100"/>
                        </a:lnSpc>
                      </a:pPr>
                      <a:r>
                        <a:rPr lang="en-US" sz="900" dirty="0" smtClean="0">
                          <a:latin typeface="Verdana" panose="020B0604030504040204" pitchFamily="34" charset="0"/>
                          <a:ea typeface="Verdana" panose="020B0604030504040204" pitchFamily="34" charset="0"/>
                          <a:cs typeface="Verdana" panose="020B0604030504040204" pitchFamily="34" charset="0"/>
                        </a:rPr>
                        <a:t>Simulation</a:t>
                      </a:r>
                    </a:p>
                    <a:p>
                      <a:pPr lvl="1">
                        <a:lnSpc>
                          <a:spcPts val="1100"/>
                        </a:lnSpc>
                      </a:pPr>
                      <a:r>
                        <a:rPr lang="en-US" sz="900" dirty="0" smtClean="0">
                          <a:latin typeface="Verdana" panose="020B0604030504040204" pitchFamily="34" charset="0"/>
                          <a:ea typeface="Verdana" panose="020B0604030504040204" pitchFamily="34" charset="0"/>
                          <a:cs typeface="Verdana" panose="020B0604030504040204" pitchFamily="34" charset="0"/>
                        </a:rPr>
                        <a:t>Ultrasound</a:t>
                      </a:r>
                    </a:p>
                    <a:p>
                      <a:pPr lvl="1">
                        <a:lnSpc>
                          <a:spcPts val="1100"/>
                        </a:lnSpc>
                      </a:pPr>
                      <a:r>
                        <a:rPr lang="en-US" sz="900" dirty="0" smtClean="0">
                          <a:latin typeface="Verdana" panose="020B0604030504040204" pitchFamily="34" charset="0"/>
                          <a:ea typeface="Verdana" panose="020B0604030504040204" pitchFamily="34" charset="0"/>
                          <a:cs typeface="Verdana" panose="020B0604030504040204" pitchFamily="34" charset="0"/>
                        </a:rPr>
                        <a:t>Wilderness Medicine</a:t>
                      </a:r>
                      <a:endParaRPr lang="en-US" dirty="0"/>
                    </a:p>
                  </a:txBody>
                  <a:tcPr/>
                </a:tc>
                <a:tc>
                  <a:txBody>
                    <a:bodyPr/>
                    <a:lstStyle/>
                    <a:p>
                      <a:pPr algn="ctr"/>
                      <a:endParaRPr lang="en-US" sz="1100" b="1" dirty="0" smtClean="0">
                        <a:latin typeface="Verdana" panose="020B0604030504040204" pitchFamily="34" charset="0"/>
                        <a:ea typeface="Verdana" panose="020B0604030504040204" pitchFamily="34" charset="0"/>
                        <a:cs typeface="Verdana" panose="020B0604030504040204" pitchFamily="34" charset="0"/>
                      </a:endParaRPr>
                    </a:p>
                    <a:p>
                      <a:pPr algn="ctr"/>
                      <a:r>
                        <a:rPr lang="en-US" sz="1100" b="1" dirty="0" smtClean="0">
                          <a:latin typeface="Verdana" panose="020B0604030504040204" pitchFamily="34" charset="0"/>
                          <a:ea typeface="Verdana" panose="020B0604030504040204" pitchFamily="34" charset="0"/>
                          <a:cs typeface="Verdana" panose="020B0604030504040204" pitchFamily="34" charset="0"/>
                        </a:rPr>
                        <a:t>GET IN FRONT!</a:t>
                      </a:r>
                    </a:p>
                    <a:p>
                      <a:r>
                        <a:rPr lang="en-US" sz="1100" dirty="0" smtClean="0">
                          <a:latin typeface="Verdana" panose="020B0604030504040204" pitchFamily="34" charset="0"/>
                          <a:ea typeface="Verdana" panose="020B0604030504040204" pitchFamily="34" charset="0"/>
                          <a:cs typeface="Verdana" panose="020B0604030504040204" pitchFamily="34" charset="0"/>
                        </a:rPr>
                        <a:t> </a:t>
                      </a:r>
                    </a:p>
                    <a:p>
                      <a:r>
                        <a:rPr lang="en-US" sz="1100" dirty="0" smtClean="0">
                          <a:latin typeface="Verdana" panose="020B0604030504040204" pitchFamily="34" charset="0"/>
                          <a:ea typeface="Verdana" panose="020B0604030504040204" pitchFamily="34" charset="0"/>
                          <a:cs typeface="Verdana" panose="020B0604030504040204" pitchFamily="34" charset="0"/>
                        </a:rPr>
                        <a:t>Run for office.</a:t>
                      </a:r>
                      <a:r>
                        <a:rPr lang="en-US" sz="1100" baseline="0" dirty="0" smtClean="0">
                          <a:latin typeface="Verdana" panose="020B0604030504040204" pitchFamily="34" charset="0"/>
                          <a:ea typeface="Verdana" panose="020B0604030504040204" pitchFamily="34" charset="0"/>
                          <a:cs typeface="Verdana" panose="020B0604030504040204" pitchFamily="34" charset="0"/>
                        </a:rPr>
                        <a:t> Serve on the EMRA Board of Directors. Positions available every year! </a:t>
                      </a:r>
                      <a:endParaRPr lang="en-US" sz="1100" dirty="0" smtClean="0">
                        <a:latin typeface="Verdana" panose="020B0604030504040204" pitchFamily="34" charset="0"/>
                        <a:ea typeface="Verdana" panose="020B0604030504040204" pitchFamily="34" charset="0"/>
                        <a:cs typeface="Verdana" panose="020B0604030504040204" pitchFamily="34" charset="0"/>
                      </a:endParaRPr>
                    </a:p>
                    <a:p>
                      <a:endParaRPr lang="en-US" dirty="0" smtClean="0"/>
                    </a:p>
                    <a:p>
                      <a:endParaRPr lang="en-US" dirty="0" smtClean="0"/>
                    </a:p>
                    <a:p>
                      <a:endParaRPr lang="en-US" dirty="0" smtClean="0"/>
                    </a:p>
                    <a:p>
                      <a:endParaRPr lang="en-US" dirty="0" smtClean="0"/>
                    </a:p>
                    <a:p>
                      <a:endParaRPr lang="en-US" dirty="0" smtClean="0"/>
                    </a:p>
                    <a:p>
                      <a:endParaRPr lang="en-US" sz="11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r>
                        <a:rPr lang="en-US" sz="1100" dirty="0" smtClean="0">
                          <a:latin typeface="Verdana" panose="020B0604030504040204" pitchFamily="34" charset="0"/>
                          <a:ea typeface="Verdana" panose="020B0604030504040204" pitchFamily="34" charset="0"/>
                          <a:cs typeface="Verdana" panose="020B0604030504040204" pitchFamily="34" charset="0"/>
                        </a:rPr>
                        <a:t>Write a Resolution.</a:t>
                      </a:r>
                      <a:r>
                        <a:rPr lang="en-US" sz="1100" baseline="0" dirty="0" smtClean="0">
                          <a:latin typeface="Verdana" panose="020B0604030504040204" pitchFamily="34" charset="0"/>
                          <a:ea typeface="Verdana" panose="020B0604030504040204" pitchFamily="34" charset="0"/>
                          <a:cs typeface="Verdana" panose="020B0604030504040204" pitchFamily="34" charset="0"/>
                        </a:rPr>
                        <a:t> </a:t>
                      </a:r>
                      <a:r>
                        <a:rPr lang="en-US" sz="1100" dirty="0" smtClean="0">
                          <a:latin typeface="Verdana" panose="020B0604030504040204" pitchFamily="34" charset="0"/>
                          <a:ea typeface="Verdana" panose="020B0604030504040204" pitchFamily="34" charset="0"/>
                          <a:cs typeface="Verdana" panose="020B0604030504040204" pitchFamily="34" charset="0"/>
                        </a:rPr>
                        <a:t>Influence the direction of the organization. </a:t>
                      </a:r>
                    </a:p>
                    <a:p>
                      <a:endParaRPr lang="en-US" sz="1100" dirty="0" smtClean="0">
                        <a:latin typeface="Verdana" panose="020B0604030504040204" pitchFamily="34" charset="0"/>
                        <a:ea typeface="Verdana" panose="020B0604030504040204" pitchFamily="34" charset="0"/>
                        <a:cs typeface="Verdana" panose="020B0604030504040204" pitchFamily="34" charset="0"/>
                      </a:endParaRPr>
                    </a:p>
                    <a:p>
                      <a:r>
                        <a:rPr lang="en-US" sz="1100" dirty="0" smtClean="0">
                          <a:latin typeface="Verdana" panose="020B0604030504040204" pitchFamily="34" charset="0"/>
                          <a:ea typeface="Verdana" panose="020B0604030504040204" pitchFamily="34" charset="0"/>
                          <a:cs typeface="Verdana" panose="020B0604030504040204" pitchFamily="34" charset="0"/>
                        </a:rPr>
                        <a:t>Participate in </a:t>
                      </a:r>
                      <a:r>
                        <a:rPr lang="en-US" sz="1100" baseline="0" dirty="0" smtClean="0">
                          <a:latin typeface="Verdana" panose="020B0604030504040204" pitchFamily="34" charset="0"/>
                          <a:ea typeface="Verdana" panose="020B0604030504040204" pitchFamily="34" charset="0"/>
                          <a:cs typeface="Verdana" panose="020B0604030504040204" pitchFamily="34" charset="0"/>
                        </a:rPr>
                        <a:t>Representative Council meetings.</a:t>
                      </a:r>
                      <a:endParaRPr lang="en-US" sz="1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endParaRPr lang="en-US" sz="1100" b="1" dirty="0" smtClean="0">
                        <a:latin typeface="Verdana" panose="020B0604030504040204" pitchFamily="34" charset="0"/>
                        <a:ea typeface="Verdana" panose="020B0604030504040204" pitchFamily="34" charset="0"/>
                        <a:cs typeface="Verdana" panose="020B0604030504040204" pitchFamily="34" charset="0"/>
                      </a:endParaRPr>
                    </a:p>
                    <a:p>
                      <a:pPr algn="ctr"/>
                      <a:r>
                        <a:rPr lang="en-US" sz="1100" b="1" dirty="0" smtClean="0">
                          <a:latin typeface="Verdana" panose="020B0604030504040204" pitchFamily="34" charset="0"/>
                          <a:ea typeface="Verdana" panose="020B0604030504040204" pitchFamily="34" charset="0"/>
                          <a:cs typeface="Verdana" panose="020B0604030504040204" pitchFamily="34" charset="0"/>
                        </a:rPr>
                        <a:t>GET REWARDED!</a:t>
                      </a:r>
                    </a:p>
                    <a:p>
                      <a:pPr algn="ctr"/>
                      <a:endParaRPr lang="en-US" sz="1100" dirty="0" smtClean="0">
                        <a:latin typeface="Verdana" panose="020B0604030504040204" pitchFamily="34" charset="0"/>
                        <a:ea typeface="Verdana" panose="020B0604030504040204" pitchFamily="34" charset="0"/>
                        <a:cs typeface="Verdana" panose="020B0604030504040204" pitchFamily="34" charset="0"/>
                      </a:endParaRPr>
                    </a:p>
                    <a:p>
                      <a:r>
                        <a:rPr lang="en-US" sz="1100" dirty="0" smtClean="0">
                          <a:latin typeface="Verdana" panose="020B0604030504040204" pitchFamily="34" charset="0"/>
                          <a:ea typeface="Verdana" panose="020B0604030504040204" pitchFamily="34" charset="0"/>
                          <a:cs typeface="Verdana" panose="020B0604030504040204" pitchFamily="34" charset="0"/>
                        </a:rPr>
                        <a:t>Over </a:t>
                      </a:r>
                      <a:r>
                        <a:rPr lang="en-US" sz="11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$70,000 </a:t>
                      </a:r>
                      <a:r>
                        <a:rPr lang="en-US" sz="1100" dirty="0" smtClean="0">
                          <a:latin typeface="Verdana" panose="020B0604030504040204" pitchFamily="34" charset="0"/>
                          <a:ea typeface="Verdana" panose="020B0604030504040204" pitchFamily="34" charset="0"/>
                          <a:cs typeface="Verdana" panose="020B0604030504040204" pitchFamily="34" charset="0"/>
                        </a:rPr>
                        <a:t>of awards given annually to medical students and residents.</a:t>
                      </a:r>
                      <a:endParaRPr lang="en-US" sz="1100" i="1" dirty="0" smtClean="0">
                        <a:latin typeface="Verdana" panose="020B0604030504040204" pitchFamily="34" charset="0"/>
                        <a:ea typeface="Verdana" panose="020B0604030504040204" pitchFamily="34" charset="0"/>
                        <a:cs typeface="Verdana" panose="020B0604030504040204" pitchFamily="34" charset="0"/>
                      </a:endParaRPr>
                    </a:p>
                    <a:p>
                      <a:endParaRPr lang="en-US" sz="1100" dirty="0" smtClean="0">
                        <a:latin typeface="Verdana" panose="020B0604030504040204" pitchFamily="34" charset="0"/>
                        <a:ea typeface="Verdana" panose="020B0604030504040204" pitchFamily="34" charset="0"/>
                        <a:cs typeface="Verdana" panose="020B0604030504040204" pitchFamily="34" charset="0"/>
                      </a:endParaRPr>
                    </a:p>
                    <a:p>
                      <a:r>
                        <a:rPr lang="en-US" sz="1100" dirty="0" smtClean="0">
                          <a:latin typeface="Verdana" panose="020B0604030504040204" pitchFamily="34" charset="0"/>
                          <a:ea typeface="Verdana" panose="020B0604030504040204" pitchFamily="34" charset="0"/>
                          <a:cs typeface="Verdana" panose="020B0604030504040204" pitchFamily="34" charset="0"/>
                        </a:rPr>
                        <a:t>Travel scholarships, local action grants and awards!</a:t>
                      </a:r>
                    </a:p>
                    <a:p>
                      <a:endParaRPr lang="en-US" sz="1100" dirty="0" smtClean="0">
                        <a:latin typeface="Verdana" panose="020B0604030504040204" pitchFamily="34" charset="0"/>
                        <a:ea typeface="Verdana" panose="020B0604030504040204" pitchFamily="34" charset="0"/>
                        <a:cs typeface="Verdana" panose="020B0604030504040204" pitchFamily="34" charset="0"/>
                      </a:endParaRPr>
                    </a:p>
                    <a:p>
                      <a:r>
                        <a:rPr lang="en-US" sz="1100" dirty="0" smtClean="0">
                          <a:latin typeface="Verdana" panose="020B0604030504040204" pitchFamily="34" charset="0"/>
                          <a:ea typeface="Verdana" panose="020B0604030504040204" pitchFamily="34" charset="0"/>
                          <a:cs typeface="Verdana" panose="020B0604030504040204" pitchFamily="34" charset="0"/>
                        </a:rPr>
                        <a:t>Spring awards presented at SAEM; Fall awards presented at Scientific Assembly.</a:t>
                      </a:r>
                    </a:p>
                    <a:p>
                      <a:endParaRPr lang="en-US" sz="1800" b="0" dirty="0" smtClean="0">
                        <a:solidFill>
                          <a:schemeClr val="dk1"/>
                        </a:solidFill>
                        <a:latin typeface="Verdana" panose="020B0604030504040204" pitchFamily="34" charset="0"/>
                        <a:ea typeface="Verdana" panose="020B0604030504040204" pitchFamily="34" charset="0"/>
                        <a:cs typeface="Verdana" panose="020B0604030504040204" pitchFamily="34" charset="0"/>
                      </a:endParaRPr>
                    </a:p>
                    <a:p>
                      <a:endParaRPr lang="en-US" dirty="0"/>
                    </a:p>
                  </a:txBody>
                  <a:tcPr/>
                </a:tc>
              </a:tr>
            </a:tbl>
          </a:graphicData>
        </a:graphic>
      </p:graphicFrame>
      <p:pic>
        <p:nvPicPr>
          <p:cNvPr id="22" name="Picture 2" descr="C:\Users\lbaker\AppData\Local\Microsoft\Windows\Temporary Internet Files\Content.IE5\FIJWW91S\310216232_ecb16de842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800600"/>
            <a:ext cx="1529231" cy="101789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C:\Users\lbaker\Desktop\congrats.cropped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1784" y="4450080"/>
            <a:ext cx="1202540" cy="1600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09685"/>
            <a:ext cx="9144000" cy="261610"/>
          </a:xfrm>
          <a:prstGeom prst="rect">
            <a:avLst/>
          </a:prstGeom>
          <a:noFill/>
          <a:ln>
            <a:noFill/>
          </a:ln>
        </p:spPr>
        <p:txBody>
          <a:bodyPr wrap="square" rtlCol="0">
            <a:spAutoFit/>
          </a:bodyPr>
          <a:lstStyle/>
          <a:p>
            <a:pPr algn="ctr"/>
            <a:r>
              <a:rPr lang="en-US" sz="1100" dirty="0" smtClean="0">
                <a:solidFill>
                  <a:srgbClr val="0033CC"/>
                </a:solidFill>
                <a:latin typeface="Verdana" panose="020B0604030504040204" pitchFamily="34" charset="0"/>
                <a:ea typeface="Verdana" panose="020B0604030504040204" pitchFamily="34" charset="0"/>
                <a:cs typeface="Verdana" panose="020B0604030504040204" pitchFamily="34" charset="0"/>
              </a:rPr>
              <a:t>www.emra.org</a:t>
            </a:r>
          </a:p>
        </p:txBody>
      </p:sp>
      <p:pic>
        <p:nvPicPr>
          <p:cNvPr id="10243" name="Picture 3" descr="C:\Users\lbaker\AppData\Local\Microsoft\Windows\Temporary Internet Files\Content.IE5\M8A06V16\Legs-running-300x19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6320" y="3352800"/>
            <a:ext cx="1600200" cy="1034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607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9" name="Picture 23" descr="E:\headshots\councilgrou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08" b="1108"/>
          <a:stretch/>
        </p:blipFill>
        <p:spPr bwMode="auto">
          <a:xfrm>
            <a:off x="319861" y="4240439"/>
            <a:ext cx="2624331" cy="19051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52058" y="581633"/>
            <a:ext cx="6291942" cy="984885"/>
          </a:xfrm>
          <a:prstGeom prst="rect">
            <a:avLst/>
          </a:prstGeom>
        </p:spPr>
        <p:txBody>
          <a:bodyPr wrap="square">
            <a:spAutoFit/>
          </a:bodyPr>
          <a:lstStyle/>
          <a:p>
            <a:pPr algn="ctr"/>
            <a:r>
              <a:rPr lang="en-US" sz="40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endParaRPr lang="en-US" sz="40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endParaRPr lang="en-US" dirty="0">
              <a:solidFill>
                <a:srgbClr val="0070C0"/>
              </a:solidFill>
            </a:endParaRPr>
          </a:p>
        </p:txBody>
      </p:sp>
      <p:sp>
        <p:nvSpPr>
          <p:cNvPr id="3" name="Rectangle 2"/>
          <p:cNvSpPr/>
          <p:nvPr/>
        </p:nvSpPr>
        <p:spPr>
          <a:xfrm>
            <a:off x="0" y="297763"/>
            <a:ext cx="9144000" cy="823302"/>
          </a:xfrm>
          <a:prstGeom prst="rect">
            <a:avLst/>
          </a:prstGeom>
        </p:spPr>
        <p:txBody>
          <a:bodyPr wrap="square">
            <a:spAutoFit/>
          </a:bodyPr>
          <a:lstStyle/>
          <a:p>
            <a:pPr algn="ctr">
              <a:lnSpc>
                <a:spcPts val="1900"/>
              </a:lnSpc>
            </a:pPr>
            <a:r>
              <a:rPr lang="en-US" b="1" i="1" dirty="0" smtClean="0">
                <a:latin typeface="Verdana" panose="020B0604030504040204" pitchFamily="34" charset="0"/>
                <a:ea typeface="Verdana" panose="020B0604030504040204" pitchFamily="34" charset="0"/>
                <a:cs typeface="Verdana" panose="020B0604030504040204" pitchFamily="34" charset="0"/>
              </a:rPr>
              <a:t>You don’t know what you need? </a:t>
            </a:r>
            <a:endParaRPr lang="en-US" b="1" i="1" dirty="0">
              <a:latin typeface="Verdana" panose="020B0604030504040204" pitchFamily="34" charset="0"/>
              <a:ea typeface="Verdana" panose="020B0604030504040204" pitchFamily="34" charset="0"/>
              <a:cs typeface="Verdana" panose="020B0604030504040204" pitchFamily="34" charset="0"/>
            </a:endParaRPr>
          </a:p>
          <a:p>
            <a:pPr lvl="1" algn="ctr">
              <a:lnSpc>
                <a:spcPts val="1900"/>
              </a:lnSpc>
            </a:pPr>
            <a:r>
              <a:rPr lang="en-US" sz="1600" dirty="0" smtClean="0">
                <a:latin typeface="Verdana" panose="020B0604030504040204" pitchFamily="34" charset="0"/>
                <a:ea typeface="Verdana" panose="020B0604030504040204" pitchFamily="34" charset="0"/>
                <a:cs typeface="Verdana" panose="020B0604030504040204" pitchFamily="34" charset="0"/>
              </a:rPr>
              <a:t>  </a:t>
            </a:r>
          </a:p>
          <a:p>
            <a:pPr lvl="1" algn="ctr">
              <a:lnSpc>
                <a:spcPts val="1900"/>
              </a:lnSpc>
            </a:pPr>
            <a:r>
              <a:rPr lang="en-US" b="1" i="1" dirty="0" smtClean="0">
                <a:latin typeface="Verdana" panose="020B0604030504040204" pitchFamily="34" charset="0"/>
                <a:ea typeface="Verdana" panose="020B0604030504040204" pitchFamily="34" charset="0"/>
                <a:cs typeface="Verdana" panose="020B0604030504040204" pitchFamily="34" charset="0"/>
              </a:rPr>
              <a:t>We think you need EMRA! </a:t>
            </a:r>
            <a:endParaRPr lang="en-US" b="1" i="1" dirty="0">
              <a:latin typeface="Verdana" panose="020B0604030504040204" pitchFamily="34" charset="0"/>
              <a:ea typeface="Verdana" panose="020B0604030504040204" pitchFamily="34" charset="0"/>
              <a:cs typeface="Verdana" panose="020B0604030504040204" pitchFamily="34" charset="0"/>
            </a:endParaRPr>
          </a:p>
        </p:txBody>
      </p:sp>
      <p:pic>
        <p:nvPicPr>
          <p:cNvPr id="9220" name="Picture 4" descr="E:\SundayStudents\EMR_61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2780" y="1264106"/>
            <a:ext cx="1479518" cy="2670192"/>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E:\SundayStudents\EMR_6255.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0741" y="1264106"/>
            <a:ext cx="1490588" cy="2216944"/>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descr="E:\SundayStudents\EMR_62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598" y="3006073"/>
            <a:ext cx="2704990" cy="1826528"/>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Q:\FACEBOOK ART\2014\QuizShow2-Faceboo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4710" y="2449661"/>
            <a:ext cx="1608890" cy="1184322"/>
          </a:xfrm>
          <a:prstGeom prst="rect">
            <a:avLst/>
          </a:prstGeom>
          <a:noFill/>
          <a:extLst>
            <a:ext uri="{909E8E84-426E-40DD-AFC4-6F175D3DCCD1}">
              <a14:hiddenFill xmlns:a14="http://schemas.microsoft.com/office/drawing/2010/main">
                <a:solidFill>
                  <a:srgbClr val="FFFFFF"/>
                </a:solidFill>
              </a14:hiddenFill>
            </a:ext>
          </a:extLst>
        </p:spPr>
      </p:pic>
      <p:pic>
        <p:nvPicPr>
          <p:cNvPr id="9233" name="Picture 17" descr="Q:\FACEBOOK ART\2014\SAEMParty-Faceboo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5241" y="4949905"/>
            <a:ext cx="1608890" cy="1197197"/>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Q:\FACEBOOK ART\2014\SimWars2-Facebook.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34710" y="1265339"/>
            <a:ext cx="1608890" cy="1184322"/>
          </a:xfrm>
          <a:prstGeom prst="rect">
            <a:avLst/>
          </a:prstGeom>
          <a:noFill/>
          <a:extLst>
            <a:ext uri="{909E8E84-426E-40DD-AFC4-6F175D3DCCD1}">
              <a14:hiddenFill xmlns:a14="http://schemas.microsoft.com/office/drawing/2010/main">
                <a:solidFill>
                  <a:srgbClr val="FFFFFF"/>
                </a:solidFill>
              </a14:hiddenFill>
            </a:ext>
          </a:extLst>
        </p:spPr>
      </p:pic>
      <p:pic>
        <p:nvPicPr>
          <p:cNvPr id="9235" name="Picture 19" descr="Q:\FACEBOOK ART\2014\Call forResolutions.ThinkBig-Faceboo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34709" y="3633982"/>
            <a:ext cx="1608889" cy="1315923"/>
          </a:xfrm>
          <a:prstGeom prst="rect">
            <a:avLst/>
          </a:prstGeom>
          <a:noFill/>
          <a:extLst>
            <a:ext uri="{909E8E84-426E-40DD-AFC4-6F175D3DCCD1}">
              <a14:hiddenFill xmlns:a14="http://schemas.microsoft.com/office/drawing/2010/main">
                <a:solidFill>
                  <a:srgbClr val="FFFFFF"/>
                </a:solidFill>
              </a14:hiddenFill>
            </a:ext>
          </a:extLst>
        </p:spPr>
      </p:pic>
      <p:pic>
        <p:nvPicPr>
          <p:cNvPr id="9240" name="Picture 24" descr="E:\headshots\adebay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67041" y="4813351"/>
            <a:ext cx="881547" cy="1333751"/>
          </a:xfrm>
          <a:prstGeom prst="rect">
            <a:avLst/>
          </a:prstGeom>
          <a:noFill/>
          <a:extLst>
            <a:ext uri="{909E8E84-426E-40DD-AFC4-6F175D3DCCD1}">
              <a14:hiddenFill xmlns:a14="http://schemas.microsoft.com/office/drawing/2010/main">
                <a:solidFill>
                  <a:srgbClr val="FFFFFF"/>
                </a:solidFill>
              </a14:hiddenFill>
            </a:ext>
          </a:extLst>
        </p:spPr>
      </p:pic>
      <p:pic>
        <p:nvPicPr>
          <p:cNvPr id="9241" name="Picture 25" descr="E:\headshots\patel.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5943598" y="4832601"/>
            <a:ext cx="910805" cy="1319454"/>
          </a:xfrm>
          <a:prstGeom prst="rect">
            <a:avLst/>
          </a:prstGeom>
          <a:noFill/>
          <a:extLst>
            <a:ext uri="{909E8E84-426E-40DD-AFC4-6F175D3DCCD1}">
              <a14:hiddenFill xmlns:a14="http://schemas.microsoft.com/office/drawing/2010/main">
                <a:solidFill>
                  <a:srgbClr val="FFFFFF"/>
                </a:solidFill>
              </a14:hiddenFill>
            </a:ext>
          </a:extLst>
        </p:spPr>
      </p:pic>
      <p:pic>
        <p:nvPicPr>
          <p:cNvPr id="9242" name="Picture 26" descr="C:\Users\lbaker\Desktop\poff.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6854403" y="4813351"/>
            <a:ext cx="912638" cy="133375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9" descr="E:\SundayStudents\EMR_62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0738" y="3006073"/>
            <a:ext cx="2704990" cy="182652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6" descr="Q:\FACEBOOK ART\2014\QuizShow2-Faceboo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1850" y="2449661"/>
            <a:ext cx="1608890" cy="118432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8" descr="Q:\FACEBOOK ART\2014\SimWars2-Facebook.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1850" y="1265339"/>
            <a:ext cx="1608890" cy="118432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9" descr="Q:\FACEBOOK ART\2014\Call forResolutions.ThinkBig-Faceboo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1849" y="3633982"/>
            <a:ext cx="1608889" cy="131592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4" descr="E:\headshots\adebay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44181" y="4813351"/>
            <a:ext cx="881547" cy="133375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5" descr="E:\headshots\patel.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5920738" y="4832601"/>
            <a:ext cx="910805" cy="131945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6" descr="C:\Users\lbaker\Desktop\poff.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6831543" y="4813351"/>
            <a:ext cx="912638" cy="13337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776141">
            <a:off x="1371545" y="1935309"/>
            <a:ext cx="1510300" cy="974626"/>
          </a:xfrm>
          <a:prstGeom prst="rect">
            <a:avLst/>
          </a:prstGeom>
          <a:noFill/>
          <a:ln>
            <a:solidFill>
              <a:schemeClr val="tx1"/>
            </a:solidFill>
          </a:ln>
        </p:spPr>
        <p:txBody>
          <a:bodyPr wrap="square" rtlCol="0">
            <a:spAutoFit/>
          </a:bodyPr>
          <a:lstStyle/>
          <a:p>
            <a:pPr algn="ctr">
              <a:lnSpc>
                <a:spcPts val="1600"/>
              </a:lnSpc>
            </a:pPr>
            <a:r>
              <a:rPr lang="en-US" sz="1100" b="1" dirty="0" smtClean="0">
                <a:latin typeface="Verdana" panose="020B0604030504040204" pitchFamily="34" charset="0"/>
                <a:ea typeface="Verdana" panose="020B0604030504040204" pitchFamily="34" charset="0"/>
                <a:cs typeface="Verdana" panose="020B0604030504040204" pitchFamily="34" charset="0"/>
              </a:rPr>
              <a:t>Join our family! </a:t>
            </a:r>
          </a:p>
          <a:p>
            <a:pPr algn="ctr"/>
            <a:r>
              <a:rPr lang="en-US" sz="1100" b="1" dirty="0" smtClean="0">
                <a:latin typeface="Verdana" panose="020B0604030504040204" pitchFamily="34" charset="0"/>
                <a:ea typeface="Verdana" panose="020B0604030504040204" pitchFamily="34" charset="0"/>
                <a:cs typeface="Verdana" panose="020B0604030504040204" pitchFamily="34" charset="0"/>
              </a:rPr>
              <a:t>You are welcome here!</a:t>
            </a:r>
          </a:p>
          <a:p>
            <a:pPr algn="ctr"/>
            <a:endParaRPr lang="en-US" sz="1100" b="1" dirty="0">
              <a:latin typeface="Verdana" panose="020B0604030504040204" pitchFamily="34" charset="0"/>
              <a:ea typeface="Verdana" panose="020B0604030504040204" pitchFamily="34" charset="0"/>
              <a:cs typeface="Verdana" panose="020B0604030504040204" pitchFamily="34" charset="0"/>
            </a:endParaRPr>
          </a:p>
          <a:p>
            <a:pPr algn="ctr"/>
            <a:r>
              <a:rPr lang="en-US" sz="1100" b="1" dirty="0" smtClean="0">
                <a:latin typeface="Verdana" panose="020B0604030504040204" pitchFamily="34" charset="0"/>
                <a:ea typeface="Verdana" panose="020B0604030504040204" pitchFamily="34" charset="0"/>
                <a:cs typeface="Verdana" panose="020B0604030504040204" pitchFamily="34" charset="0"/>
              </a:rPr>
              <a:t> </a:t>
            </a:r>
          </a:p>
        </p:txBody>
      </p:sp>
      <p:pic>
        <p:nvPicPr>
          <p:cNvPr id="9244" name="Picture 28"/>
          <p:cNvPicPr>
            <a:picLocks noChangeAspect="1" noChangeArrowheads="1"/>
          </p:cNvPicPr>
          <p:nvPr/>
        </p:nvPicPr>
        <p:blipFill rotWithShape="1">
          <a:blip r:embed="rId14">
            <a:extLst>
              <a:ext uri="{28A0092B-C50C-407E-A947-70E740481C1C}">
                <a14:useLocalDpi xmlns:a14="http://schemas.microsoft.com/office/drawing/2010/main" val="0"/>
              </a:ext>
            </a:extLst>
          </a:blip>
          <a:srcRect l="21" r="21"/>
          <a:stretch/>
        </p:blipFill>
        <p:spPr bwMode="auto">
          <a:xfrm>
            <a:off x="312241" y="1264106"/>
            <a:ext cx="3083884" cy="2976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9" name="Picture 13" descr="E:\SundayStudents\EMR_6560.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16558" y="3919338"/>
            <a:ext cx="1448631" cy="222776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rot="20804231">
            <a:off x="1347388" y="1980301"/>
            <a:ext cx="1604334" cy="938719"/>
          </a:xfrm>
          <a:prstGeom prst="rect">
            <a:avLst/>
          </a:prstGeom>
          <a:noFill/>
          <a:ln>
            <a:noFill/>
          </a:ln>
        </p:spPr>
        <p:txBody>
          <a:bodyPr wrap="square" rtlCol="0">
            <a:spAutoFit/>
          </a:bodyPr>
          <a:lstStyle/>
          <a:p>
            <a:pPr algn="ctr"/>
            <a:r>
              <a:rPr lang="en-US" sz="1100" b="1" dirty="0" smtClean="0">
                <a:solidFill>
                  <a:srgbClr val="0033CC"/>
                </a:solidFill>
                <a:latin typeface="Verdana" panose="020B0604030504040204" pitchFamily="34" charset="0"/>
                <a:ea typeface="Verdana" panose="020B0604030504040204" pitchFamily="34" charset="0"/>
                <a:cs typeface="Verdana" panose="020B0604030504040204" pitchFamily="34" charset="0"/>
              </a:rPr>
              <a:t>Join the </a:t>
            </a:r>
          </a:p>
          <a:p>
            <a:pPr algn="ctr"/>
            <a:r>
              <a:rPr lang="en-US" sz="1100" b="1" dirty="0" smtClean="0">
                <a:solidFill>
                  <a:srgbClr val="0033CC"/>
                </a:solidFill>
                <a:latin typeface="Verdana" panose="020B0604030504040204" pitchFamily="34" charset="0"/>
                <a:ea typeface="Verdana" panose="020B0604030504040204" pitchFamily="34" charset="0"/>
                <a:cs typeface="Verdana" panose="020B0604030504040204" pitchFamily="34" charset="0"/>
              </a:rPr>
              <a:t>EMRA family! </a:t>
            </a:r>
          </a:p>
          <a:p>
            <a:pPr algn="ctr"/>
            <a:endParaRPr lang="en-US" sz="1100" b="1" dirty="0">
              <a:solidFill>
                <a:srgbClr val="0033CC"/>
              </a:solidFill>
              <a:latin typeface="Verdana" panose="020B0604030504040204" pitchFamily="34" charset="0"/>
              <a:ea typeface="Verdana" panose="020B0604030504040204" pitchFamily="34" charset="0"/>
              <a:cs typeface="Verdana" panose="020B0604030504040204" pitchFamily="34" charset="0"/>
            </a:endParaRPr>
          </a:p>
          <a:p>
            <a:pPr algn="ctr"/>
            <a:r>
              <a:rPr lang="en-US" sz="1100" b="1" dirty="0" smtClean="0">
                <a:solidFill>
                  <a:srgbClr val="0033CC"/>
                </a:solidFill>
                <a:latin typeface="Verdana" panose="020B0604030504040204" pitchFamily="34" charset="0"/>
                <a:ea typeface="Verdana" panose="020B0604030504040204" pitchFamily="34" charset="0"/>
                <a:cs typeface="Verdana" panose="020B0604030504040204" pitchFamily="34" charset="0"/>
              </a:rPr>
              <a:t>You are welcome here! </a:t>
            </a:r>
          </a:p>
        </p:txBody>
      </p:sp>
      <p:pic>
        <p:nvPicPr>
          <p:cNvPr id="5"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79757" y="1265338"/>
            <a:ext cx="1268831" cy="17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901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2058" y="581633"/>
            <a:ext cx="6291942" cy="984885"/>
          </a:xfrm>
          <a:prstGeom prst="rect">
            <a:avLst/>
          </a:prstGeom>
        </p:spPr>
        <p:txBody>
          <a:bodyPr wrap="square">
            <a:spAutoFit/>
          </a:bodyPr>
          <a:lstStyle/>
          <a:p>
            <a:pPr algn="ctr"/>
            <a:r>
              <a:rPr lang="en-US" sz="40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endParaRPr lang="en-US" sz="40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endParaRPr lang="en-US" dirty="0">
              <a:solidFill>
                <a:srgbClr val="0070C0"/>
              </a:solidFill>
            </a:endParaRPr>
          </a:p>
        </p:txBody>
      </p:sp>
      <p:sp>
        <p:nvSpPr>
          <p:cNvPr id="3" name="Rectangle 2"/>
          <p:cNvSpPr/>
          <p:nvPr/>
        </p:nvSpPr>
        <p:spPr>
          <a:xfrm>
            <a:off x="0" y="3840140"/>
            <a:ext cx="9144000" cy="1066959"/>
          </a:xfrm>
          <a:prstGeom prst="rect">
            <a:avLst/>
          </a:prstGeom>
        </p:spPr>
        <p:txBody>
          <a:bodyPr wrap="square">
            <a:spAutoFit/>
          </a:bodyPr>
          <a:lstStyle/>
          <a:p>
            <a:pPr algn="ctr">
              <a:lnSpc>
                <a:spcPts val="1900"/>
              </a:lnSpc>
            </a:pPr>
            <a:r>
              <a:rPr lang="en-US" sz="2800" b="1" i="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Thank You! </a:t>
            </a:r>
          </a:p>
          <a:p>
            <a:pPr algn="ctr">
              <a:lnSpc>
                <a:spcPts val="1900"/>
              </a:lnSpc>
            </a:pPr>
            <a:endParaRPr lang="en-US" b="1" i="1"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lnSpc>
                <a:spcPts val="1900"/>
              </a:lnSpc>
            </a:pPr>
            <a:endParaRPr lang="en-US" b="1" i="1"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lnSpc>
                <a:spcPts val="1900"/>
              </a:lnSpc>
            </a:pPr>
            <a:endParaRPr lang="en-US" b="1" i="1"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2855" y="1074075"/>
            <a:ext cx="2041170" cy="1221884"/>
          </a:xfrm>
          <a:prstGeom prst="rect">
            <a:avLst/>
          </a:prstGeom>
        </p:spPr>
      </p:pic>
      <p:sp>
        <p:nvSpPr>
          <p:cNvPr id="5" name="TextBox 4"/>
          <p:cNvSpPr txBox="1"/>
          <p:nvPr/>
        </p:nvSpPr>
        <p:spPr>
          <a:xfrm>
            <a:off x="129541" y="2438400"/>
            <a:ext cx="9067799" cy="477054"/>
          </a:xfrm>
          <a:prstGeom prst="rect">
            <a:avLst/>
          </a:prstGeom>
          <a:noFill/>
          <a:ln>
            <a:noFill/>
          </a:ln>
        </p:spPr>
        <p:txBody>
          <a:bodyPr wrap="square" rtlCol="0">
            <a:spAutoFit/>
          </a:bodyPr>
          <a:lstStyle/>
          <a:p>
            <a:pPr algn="ctr"/>
            <a:r>
              <a:rPr lang="en-US" sz="1400" dirty="0" smtClean="0">
                <a:latin typeface="Verdana" panose="020B0604030504040204" pitchFamily="34" charset="0"/>
                <a:ea typeface="Verdana" panose="020B0604030504040204" pitchFamily="34" charset="0"/>
                <a:cs typeface="Verdana" panose="020B0604030504040204" pitchFamily="34" charset="0"/>
                <a:hlinkClick r:id="rId4"/>
              </a:rPr>
              <a:t>www.emra.org</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endParaRPr lang="en-US" sz="11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152400" y="4472759"/>
            <a:ext cx="9067800" cy="769441"/>
          </a:xfrm>
          <a:prstGeom prst="rect">
            <a:avLst/>
          </a:prstGeom>
          <a:noFill/>
          <a:ln>
            <a:noFill/>
          </a:ln>
        </p:spPr>
        <p:txBody>
          <a:bodyPr wrap="square" rtlCol="0">
            <a:spAutoFit/>
          </a:bodyPr>
          <a:lstStyle/>
          <a:p>
            <a:pPr algn="ctr">
              <a:lnSpc>
                <a:spcPct val="150000"/>
              </a:lnSpc>
            </a:pPr>
            <a:r>
              <a:rPr lang="en-US" sz="11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Questions? </a:t>
            </a:r>
          </a:p>
          <a:p>
            <a:pPr algn="ctr">
              <a:lnSpc>
                <a:spcPct val="150000"/>
              </a:lnSpc>
            </a:pPr>
            <a:r>
              <a:rPr lang="en-US" sz="1100" b="1" dirty="0" smtClean="0">
                <a:latin typeface="Verdana" panose="020B0604030504040204" pitchFamily="34" charset="0"/>
                <a:ea typeface="Verdana" panose="020B0604030504040204" pitchFamily="34" charset="0"/>
                <a:cs typeface="Verdana" panose="020B0604030504040204" pitchFamily="34" charset="0"/>
              </a:rPr>
              <a:t>Presenter’s Name Here</a:t>
            </a:r>
          </a:p>
          <a:p>
            <a:pPr algn="ctr"/>
            <a:r>
              <a:rPr lang="en-US" sz="1100" b="1" dirty="0" smtClean="0">
                <a:latin typeface="Verdana" panose="020B0604030504040204" pitchFamily="34" charset="0"/>
                <a:ea typeface="Verdana" panose="020B0604030504040204" pitchFamily="34" charset="0"/>
                <a:cs typeface="Verdana" panose="020B0604030504040204" pitchFamily="34" charset="0"/>
              </a:rPr>
              <a:t>Presenter’s Email Address Here </a:t>
            </a:r>
          </a:p>
        </p:txBody>
      </p:sp>
    </p:spTree>
    <p:extLst>
      <p:ext uri="{BB962C8B-B14F-4D97-AF65-F5344CB8AC3E}">
        <p14:creationId xmlns:p14="http://schemas.microsoft.com/office/powerpoint/2010/main" val="230774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tx1"/>
          </a:solidFill>
        </a:ln>
      </a:spPr>
      <a:bodyPr wrap="square" rtlCol="0">
        <a:spAutoFit/>
      </a:bodyPr>
      <a:lstStyle>
        <a:defPPr>
          <a:defRPr sz="1100" b="1"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7730</TotalTime>
  <Words>2315</Words>
  <Application>Microsoft Office PowerPoint</Application>
  <PresentationFormat>On-screen Show (4:3)</PresentationFormat>
  <Paragraphs>268</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Baker</dc:creator>
  <cp:lastModifiedBy>Chalyce Bland</cp:lastModifiedBy>
  <cp:revision>450</cp:revision>
  <cp:lastPrinted>2015-01-28T14:17:06Z</cp:lastPrinted>
  <dcterms:created xsi:type="dcterms:W3CDTF">2014-12-29T19:50:54Z</dcterms:created>
  <dcterms:modified xsi:type="dcterms:W3CDTF">2015-02-02T22:54:47Z</dcterms:modified>
</cp:coreProperties>
</file>