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CCCCCD"/>
          </a:solidFill>
        </a:fill>
      </a:tcStyle>
    </a:wholeTbl>
    <a:band2H>
      <a:tcTxStyle/>
      <a:tcStyle>
        <a:tcBdr/>
        <a:fill>
          <a:solidFill>
            <a:srgbClr val="E7E7E8"/>
          </a:solidFill>
        </a:fill>
      </a:tcStyle>
    </a:band2H>
    <a:firstCol>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1"/>
          </a:solidFill>
        </a:fill>
      </a:tcStyle>
    </a:firstCol>
    <a:la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381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1"/>
          </a:solidFill>
        </a:fill>
      </a:tcStyle>
    </a:lastRow>
    <a:fir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381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1"/>
          </a:solidFill>
        </a:fill>
      </a:tcStyle>
    </a:firstRow>
  </a:tblStyle>
  <a:tblStyle styleId="{C7B018BB-80A7-4F77-B60F-C8B233D01FF8}" styleName="">
    <a:tblBg/>
    <a:wholeTbl>
      <a:tcTxStyle b="off"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D1D1D1"/>
          </a:solidFill>
        </a:fill>
      </a:tcStyle>
    </a:wholeTbl>
    <a:band2H>
      <a:tcTxStyle/>
      <a:tcStyle>
        <a:tcBdr/>
        <a:fill>
          <a:solidFill>
            <a:srgbClr val="EAEAEA"/>
          </a:solidFill>
        </a:fill>
      </a:tcStyle>
    </a:band2H>
    <a:firstCol>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3"/>
          </a:solidFill>
        </a:fill>
      </a:tcStyle>
    </a:firstCol>
    <a:la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381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3"/>
          </a:solidFill>
        </a:fill>
      </a:tcStyle>
    </a:lastRow>
    <a:fir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381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3"/>
          </a:solidFill>
        </a:fill>
      </a:tcStyle>
    </a:firstRow>
  </a:tblStyle>
  <a:tblStyle styleId="{EEE7283C-3CF3-47DC-8721-378D4A62B228}" styleName="">
    <a:tblBg/>
    <a:wholeTbl>
      <a:tcTxStyle b="off"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FFFAD5"/>
          </a:solidFill>
        </a:fill>
      </a:tcStyle>
    </a:wholeTbl>
    <a:band2H>
      <a:tcTxStyle/>
      <a:tcStyle>
        <a:tcBdr/>
        <a:fill>
          <a:solidFill>
            <a:srgbClr val="FFFCEB"/>
          </a:solidFill>
        </a:fill>
      </a:tcStyle>
    </a:band2H>
    <a:firstCol>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6"/>
          </a:solidFill>
        </a:fill>
      </a:tcStyle>
    </a:firstCol>
    <a:la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381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6"/>
          </a:solidFill>
        </a:fill>
      </a:tcStyle>
    </a:lastRow>
    <a:fir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381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chemeClr val="accent6"/>
          </a:solidFill>
        </a:fill>
      </a:tcStyle>
    </a:firstRow>
  </a:tblStyle>
  <a:tblStyle styleId="{CF821DB8-F4EB-4A41-A1BA-3FCAFE7338EE}" styleName="">
    <a:tblBg/>
    <a:wholeTbl>
      <a:tcTxStyle b="off" i="off">
        <a:fontRef idx="major">
          <a:srgbClr val="202729"/>
        </a:fontRef>
        <a:srgbClr val="2027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202729"/>
          </a:solidFill>
        </a:fill>
      </a:tcStyle>
    </a:band2H>
    <a:firstCol>
      <a:tcTxStyle b="on" i="off">
        <a:fontRef idx="major">
          <a:srgbClr val="202729"/>
        </a:fontRef>
        <a:srgbClr val="20272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202729"/>
        </a:fontRef>
        <a:srgbClr val="202729"/>
      </a:tcTxStyle>
      <a:tcStyle>
        <a:tcBdr>
          <a:left>
            <a:ln w="12700" cap="flat">
              <a:noFill/>
              <a:miter lim="400000"/>
            </a:ln>
          </a:left>
          <a:right>
            <a:ln w="12700" cap="flat">
              <a:noFill/>
              <a:miter lim="400000"/>
            </a:ln>
          </a:right>
          <a:top>
            <a:ln w="50800" cap="flat">
              <a:solidFill>
                <a:srgbClr val="202729"/>
              </a:solidFill>
              <a:prstDash val="solid"/>
              <a:round/>
            </a:ln>
          </a:top>
          <a:bottom>
            <a:ln w="25400" cap="flat">
              <a:solidFill>
                <a:srgbClr val="202729"/>
              </a:solidFill>
              <a:prstDash val="solid"/>
              <a:round/>
            </a:ln>
          </a:bottom>
          <a:insideH>
            <a:ln w="12700" cap="flat">
              <a:noFill/>
              <a:miter lim="400000"/>
            </a:ln>
          </a:insideH>
          <a:insideV>
            <a:ln w="12700" cap="flat">
              <a:noFill/>
              <a:miter lim="400000"/>
            </a:ln>
          </a:insideV>
        </a:tcBdr>
        <a:fill>
          <a:solidFill>
            <a:srgbClr val="202729"/>
          </a:solidFill>
        </a:fill>
      </a:tcStyle>
    </a:lastRow>
    <a:firstRow>
      <a:tcTxStyle b="on" i="off">
        <a:fontRef idx="major">
          <a:srgbClr val="202729"/>
        </a:fontRef>
        <a:srgbClr val="202729"/>
      </a:tcTxStyle>
      <a:tcStyle>
        <a:tcBdr>
          <a:left>
            <a:ln w="12700" cap="flat">
              <a:noFill/>
              <a:miter lim="400000"/>
            </a:ln>
          </a:left>
          <a:right>
            <a:ln w="12700" cap="flat">
              <a:noFill/>
              <a:miter lim="400000"/>
            </a:ln>
          </a:right>
          <a:top>
            <a:ln w="25400" cap="flat">
              <a:solidFill>
                <a:srgbClr val="202729"/>
              </a:solidFill>
              <a:prstDash val="solid"/>
              <a:round/>
            </a:ln>
          </a:top>
          <a:bottom>
            <a:ln w="25400" cap="flat">
              <a:solidFill>
                <a:srgbClr val="202729"/>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CBCBCB"/>
          </a:solidFill>
        </a:fill>
      </a:tcStyle>
    </a:wholeTbl>
    <a:band2H>
      <a:tcTxStyle/>
      <a:tcStyle>
        <a:tcBdr/>
        <a:fill>
          <a:solidFill>
            <a:srgbClr val="E7E7E7"/>
          </a:solidFill>
        </a:fill>
      </a:tcStyle>
    </a:band2H>
    <a:firstCol>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202729"/>
          </a:solidFill>
        </a:fill>
      </a:tcStyle>
    </a:firstCol>
    <a:la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381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202729"/>
          </a:solidFill>
        </a:fill>
      </a:tcStyle>
    </a:lastRow>
    <a:fir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381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202729"/>
          </a:solidFill>
        </a:fill>
      </a:tcStyle>
    </a:firstRow>
  </a:tblStyle>
  <a:tblStyle styleId="{2708684C-4D16-4618-839F-0558EEFCDFE6}" styleName="">
    <a:tblBg/>
    <a:wholeTbl>
      <a:tcTxStyle b="off"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202729">
              <a:alpha val="20000"/>
            </a:srgbClr>
          </a:solidFill>
        </a:fill>
      </a:tcStyle>
    </a:wholeTbl>
    <a:band2H>
      <a:tcTxStyle/>
      <a:tcStyle>
        <a:tcBdr/>
        <a:fill>
          <a:solidFill>
            <a:srgbClr val="FFFFFF"/>
          </a:solidFill>
        </a:fill>
      </a:tcStyle>
    </a:band2H>
    <a:firstCol>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solidFill>
            <a:srgbClr val="202729">
              <a:alpha val="20000"/>
            </a:srgbClr>
          </a:solidFill>
        </a:fill>
      </a:tcStyle>
    </a:firstCol>
    <a:la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50800" cap="flat">
              <a:solidFill>
                <a:srgbClr val="202729"/>
              </a:solidFill>
              <a:prstDash val="solid"/>
              <a:round/>
            </a:ln>
          </a:top>
          <a:bottom>
            <a:ln w="127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noFill/>
        </a:fill>
      </a:tcStyle>
    </a:lastRow>
    <a:firstRow>
      <a:tcTxStyle b="on" i="off">
        <a:fontRef idx="major">
          <a:srgbClr val="202729"/>
        </a:fontRef>
        <a:srgbClr val="202729"/>
      </a:tcTxStyle>
      <a:tcStyle>
        <a:tcBdr>
          <a:left>
            <a:ln w="12700" cap="flat">
              <a:solidFill>
                <a:srgbClr val="202729"/>
              </a:solidFill>
              <a:prstDash val="solid"/>
              <a:round/>
            </a:ln>
          </a:left>
          <a:right>
            <a:ln w="12700" cap="flat">
              <a:solidFill>
                <a:srgbClr val="202729"/>
              </a:solidFill>
              <a:prstDash val="solid"/>
              <a:round/>
            </a:ln>
          </a:right>
          <a:top>
            <a:ln w="12700" cap="flat">
              <a:solidFill>
                <a:srgbClr val="202729"/>
              </a:solidFill>
              <a:prstDash val="solid"/>
              <a:round/>
            </a:ln>
          </a:top>
          <a:bottom>
            <a:ln w="25400" cap="flat">
              <a:solidFill>
                <a:srgbClr val="202729"/>
              </a:solidFill>
              <a:prstDash val="solid"/>
              <a:round/>
            </a:ln>
          </a:bottom>
          <a:insideH>
            <a:ln w="12700" cap="flat">
              <a:solidFill>
                <a:srgbClr val="202729"/>
              </a:solidFill>
              <a:prstDash val="solid"/>
              <a:round/>
            </a:ln>
          </a:insideH>
          <a:insideV>
            <a:ln w="12700" cap="flat">
              <a:solidFill>
                <a:srgbClr val="202729"/>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7" d="100"/>
          <a:sy n="97" d="100"/>
        </p:scale>
        <p:origin x="-376" y="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1143000" y="685800"/>
            <a:ext cx="4572000" cy="3429000"/>
          </a:xfrm>
          <a:prstGeom prst="rect">
            <a:avLst/>
          </a:prstGeom>
        </p:spPr>
        <p:txBody>
          <a:bodyPr/>
          <a:lstStyle/>
          <a:p>
            <a:endParaRPr/>
          </a:p>
        </p:txBody>
      </p:sp>
      <p:sp>
        <p:nvSpPr>
          <p:cNvPr id="111" name="Shape 11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79319955"/>
      </p:ext>
    </p:extLst>
  </p:cSld>
  <p:clrMap bg1="lt1" tx1="dk1" bg2="lt2" tx2="dk2" accent1="accent1" accent2="accent2" accent3="accent3" accent4="accent4" accent5="accent5" accent6="accent6" hlink="hlink" folHlink="folHlink"/>
  <p:notesStyle>
    <a:lvl1pPr latinLnBrk="0">
      <a:defRPr>
        <a:latin typeface="+mj-lt"/>
        <a:ea typeface="+mj-ea"/>
        <a:cs typeface="+mj-cs"/>
        <a:sym typeface="Helvetica Neue"/>
      </a:defRPr>
    </a:lvl1pPr>
    <a:lvl2pPr indent="228600" latinLnBrk="0">
      <a:defRPr>
        <a:latin typeface="+mj-lt"/>
        <a:ea typeface="+mj-ea"/>
        <a:cs typeface="+mj-cs"/>
        <a:sym typeface="Helvetica Neue"/>
      </a:defRPr>
    </a:lvl2pPr>
    <a:lvl3pPr indent="457200" latinLnBrk="0">
      <a:defRPr>
        <a:latin typeface="+mj-lt"/>
        <a:ea typeface="+mj-ea"/>
        <a:cs typeface="+mj-cs"/>
        <a:sym typeface="Helvetica Neue"/>
      </a:defRPr>
    </a:lvl3pPr>
    <a:lvl4pPr indent="685800" latinLnBrk="0">
      <a:defRPr>
        <a:latin typeface="+mj-lt"/>
        <a:ea typeface="+mj-ea"/>
        <a:cs typeface="+mj-cs"/>
        <a:sym typeface="Helvetica Neue"/>
      </a:defRPr>
    </a:lvl4pPr>
    <a:lvl5pPr indent="914400" latinLnBrk="0">
      <a:defRPr>
        <a:latin typeface="+mj-lt"/>
        <a:ea typeface="+mj-ea"/>
        <a:cs typeface="+mj-cs"/>
        <a:sym typeface="Helvetica Neue"/>
      </a:defRPr>
    </a:lvl5pPr>
    <a:lvl6pPr indent="1143000" latinLnBrk="0">
      <a:defRPr>
        <a:latin typeface="+mj-lt"/>
        <a:ea typeface="+mj-ea"/>
        <a:cs typeface="+mj-cs"/>
        <a:sym typeface="Helvetica Neue"/>
      </a:defRPr>
    </a:lvl6pPr>
    <a:lvl7pPr indent="1371600" latinLnBrk="0">
      <a:defRPr>
        <a:latin typeface="+mj-lt"/>
        <a:ea typeface="+mj-ea"/>
        <a:cs typeface="+mj-cs"/>
        <a:sym typeface="Helvetica Neue"/>
      </a:defRPr>
    </a:lvl7pPr>
    <a:lvl8pPr indent="1600200" latinLnBrk="0">
      <a:defRPr>
        <a:latin typeface="+mj-lt"/>
        <a:ea typeface="+mj-ea"/>
        <a:cs typeface="+mj-cs"/>
        <a:sym typeface="Helvetica Neue"/>
      </a:defRPr>
    </a:lvl8pPr>
    <a:lvl9pPr indent="1828800" latinLnBrk="0">
      <a:defRPr>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381000" y="685800"/>
            <a:ext cx="6096000" cy="3429000"/>
          </a:xfrm>
          <a:prstGeom prst="rect">
            <a:avLst/>
          </a:prstGeom>
        </p:spPr>
        <p:txBody>
          <a:bodyPr/>
          <a:lstStyle/>
          <a:p>
            <a:endParaRPr/>
          </a:p>
        </p:txBody>
      </p:sp>
      <p:sp>
        <p:nvSpPr>
          <p:cNvPr id="128" name="Shape 128"/>
          <p:cNvSpPr>
            <a:spLocks noGrp="1"/>
          </p:cNvSpPr>
          <p:nvPr>
            <p:ph type="body" sz="quarter" idx="1"/>
          </p:nvPr>
        </p:nvSpPr>
        <p:spPr>
          <a:prstGeom prst="rect">
            <a:avLst/>
          </a:prstGeom>
        </p:spPr>
        <p:txBody>
          <a:bodyPr/>
          <a:lstStyle>
            <a:lvl1pPr>
              <a:defRPr sz="1100"/>
            </a:lvl1pPr>
          </a:lstStyle>
          <a:p>
            <a:r>
              <a:t>What is the big deal then?  ------&gt; we need to worry about underlying fracture and neurovascular compromise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rgbClr val="202729"/>
        </a:solidFill>
        <a:effectLst/>
      </p:bgPr>
    </p:bg>
    <p:spTree>
      <p:nvGrpSpPr>
        <p:cNvPr id="1" name=""/>
        <p:cNvGrpSpPr/>
        <p:nvPr/>
      </p:nvGrpSpPr>
      <p:grpSpPr>
        <a:xfrm>
          <a:off x="0" y="0"/>
          <a:ext cx="0" cy="0"/>
          <a:chOff x="0" y="0"/>
          <a:chExt cx="0" cy="0"/>
        </a:xfrm>
      </p:grpSpPr>
      <p:sp>
        <p:nvSpPr>
          <p:cNvPr id="12" name="Shape 9"/>
          <p:cNvSpPr/>
          <p:nvPr/>
        </p:nvSpPr>
        <p:spPr>
          <a:xfrm>
            <a:off x="-1" y="2998148"/>
            <a:ext cx="9144004" cy="1"/>
          </a:xfrm>
          <a:prstGeom prst="line">
            <a:avLst/>
          </a:prstGeom>
          <a:ln w="19050">
            <a:solidFill>
              <a:srgbClr val="63D297"/>
            </a:solidFill>
          </a:ln>
        </p:spPr>
        <p:txBody>
          <a:bodyPr lIns="45718" tIns="45718" rIns="45718" bIns="45718"/>
          <a:lstStyle/>
          <a:p>
            <a:endParaRPr/>
          </a:p>
        </p:txBody>
      </p:sp>
      <p:sp>
        <p:nvSpPr>
          <p:cNvPr id="13" name="Title Text"/>
          <p:cNvSpPr>
            <a:spLocks noGrp="1"/>
          </p:cNvSpPr>
          <p:nvPr>
            <p:ph type="title"/>
          </p:nvPr>
        </p:nvSpPr>
        <p:spPr>
          <a:xfrm>
            <a:off x="510448" y="1257300"/>
            <a:ext cx="8123103" cy="1588502"/>
          </a:xfrm>
          <a:prstGeom prst="rect">
            <a:avLst/>
          </a:prstGeom>
        </p:spPr>
        <p:txBody>
          <a:bodyPr anchor="b"/>
          <a:lstStyle>
            <a:lvl1pPr>
              <a:defRPr sz="4800">
                <a:solidFill>
                  <a:srgbClr val="FFFFFF"/>
                </a:solidFill>
              </a:defRPr>
            </a:lvl1pPr>
          </a:lstStyle>
          <a:p>
            <a:r>
              <a:t>Title Text</a:t>
            </a:r>
          </a:p>
        </p:txBody>
      </p:sp>
      <p:sp>
        <p:nvSpPr>
          <p:cNvPr id="14" name="Body Level One…"/>
          <p:cNvSpPr>
            <a:spLocks noGrp="1"/>
          </p:cNvSpPr>
          <p:nvPr>
            <p:ph type="body" sz="quarter" idx="1"/>
          </p:nvPr>
        </p:nvSpPr>
        <p:spPr>
          <a:xfrm>
            <a:off x="510448" y="3182310"/>
            <a:ext cx="8123103" cy="630003"/>
          </a:xfrm>
          <a:prstGeom prst="rect">
            <a:avLst/>
          </a:prstGeom>
        </p:spPr>
        <p:txBody>
          <a:bodyPr/>
          <a:lstStyle>
            <a:lvl1pPr>
              <a:lnSpc>
                <a:spcPct val="100000"/>
              </a:lnSpc>
              <a:spcBef>
                <a:spcPts val="0"/>
              </a:spcBef>
              <a:defRPr sz="2400">
                <a:solidFill>
                  <a:srgbClr val="FFFFFF"/>
                </a:solidFill>
              </a:defRPr>
            </a:lvl1pPr>
            <a:lvl2pPr>
              <a:lnSpc>
                <a:spcPct val="100000"/>
              </a:lnSpc>
              <a:spcBef>
                <a:spcPts val="0"/>
              </a:spcBef>
              <a:defRPr sz="2400">
                <a:solidFill>
                  <a:srgbClr val="FFFFFF"/>
                </a:solidFill>
              </a:defRPr>
            </a:lvl2pPr>
            <a:lvl3pPr>
              <a:lnSpc>
                <a:spcPct val="100000"/>
              </a:lnSpc>
              <a:spcBef>
                <a:spcPts val="0"/>
              </a:spcBef>
              <a:defRPr sz="2400">
                <a:solidFill>
                  <a:srgbClr val="FFFFFF"/>
                </a:solidFill>
              </a:defRPr>
            </a:lvl3pPr>
            <a:lvl4pPr>
              <a:lnSpc>
                <a:spcPct val="100000"/>
              </a:lnSpc>
              <a:spcBef>
                <a:spcPts val="0"/>
              </a:spcBef>
              <a:defRPr sz="2400">
                <a:solidFill>
                  <a:srgbClr val="FFFFFF"/>
                </a:solidFill>
              </a:defRPr>
            </a:lvl4pPr>
            <a:lvl5pPr>
              <a:lnSpc>
                <a:spcPct val="100000"/>
              </a:lnSpc>
              <a:spcBef>
                <a:spcPts val="0"/>
              </a:spcBef>
              <a:defRPr sz="240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5" name="Slide Number"/>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ig number">
    <p:spTree>
      <p:nvGrpSpPr>
        <p:cNvPr id="1" name=""/>
        <p:cNvGrpSpPr/>
        <p:nvPr/>
      </p:nvGrpSpPr>
      <p:grpSpPr>
        <a:xfrm>
          <a:off x="0" y="0"/>
          <a:ext cx="0" cy="0"/>
          <a:chOff x="0" y="0"/>
          <a:chExt cx="0" cy="0"/>
        </a:xfrm>
      </p:grpSpPr>
      <p:sp>
        <p:nvSpPr>
          <p:cNvPr id="95" name="Title Text"/>
          <p:cNvSpPr>
            <a:spLocks noGrp="1"/>
          </p:cNvSpPr>
          <p:nvPr>
            <p:ph type="title"/>
          </p:nvPr>
        </p:nvSpPr>
        <p:spPr>
          <a:xfrm>
            <a:off x="311698" y="991475"/>
            <a:ext cx="8520602" cy="1917902"/>
          </a:xfrm>
          <a:prstGeom prst="rect">
            <a:avLst/>
          </a:prstGeom>
        </p:spPr>
        <p:txBody>
          <a:bodyPr anchor="ctr"/>
          <a:lstStyle>
            <a:lvl1pPr algn="ctr">
              <a:defRPr sz="14000" b="1"/>
            </a:lvl1pPr>
          </a:lstStyle>
          <a:p>
            <a:r>
              <a:t>Title Text</a:t>
            </a:r>
          </a:p>
        </p:txBody>
      </p:sp>
      <p:sp>
        <p:nvSpPr>
          <p:cNvPr id="96" name="Body Level One…"/>
          <p:cNvSpPr>
            <a:spLocks noGrp="1"/>
          </p:cNvSpPr>
          <p:nvPr>
            <p:ph type="body" sz="quarter" idx="1"/>
          </p:nvPr>
        </p:nvSpPr>
        <p:spPr>
          <a:xfrm>
            <a:off x="311698" y="3071297"/>
            <a:ext cx="8520602" cy="901802"/>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97"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title">
    <p:bg>
      <p:bgPr>
        <a:solidFill>
          <a:srgbClr val="202729"/>
        </a:solidFill>
        <a:effectLst/>
      </p:bgPr>
    </p:bg>
    <p:spTree>
      <p:nvGrpSpPr>
        <p:cNvPr id="1" name=""/>
        <p:cNvGrpSpPr/>
        <p:nvPr/>
      </p:nvGrpSpPr>
      <p:grpSpPr>
        <a:xfrm>
          <a:off x="0" y="0"/>
          <a:ext cx="0" cy="0"/>
          <a:chOff x="0" y="0"/>
          <a:chExt cx="0" cy="0"/>
        </a:xfrm>
      </p:grpSpPr>
      <p:sp>
        <p:nvSpPr>
          <p:cNvPr id="22" name="Shape 14"/>
          <p:cNvSpPr/>
          <p:nvPr/>
        </p:nvSpPr>
        <p:spPr>
          <a:xfrm>
            <a:off x="-1" y="2998148"/>
            <a:ext cx="9144004" cy="1"/>
          </a:xfrm>
          <a:prstGeom prst="line">
            <a:avLst/>
          </a:prstGeom>
          <a:ln w="19050">
            <a:solidFill>
              <a:srgbClr val="63D297"/>
            </a:solidFill>
          </a:ln>
        </p:spPr>
        <p:txBody>
          <a:bodyPr lIns="45718" tIns="45718" rIns="45718" bIns="45718"/>
          <a:lstStyle/>
          <a:p>
            <a:endParaRPr/>
          </a:p>
        </p:txBody>
      </p:sp>
      <p:sp>
        <p:nvSpPr>
          <p:cNvPr id="23" name="Title Text"/>
          <p:cNvSpPr>
            <a:spLocks noGrp="1"/>
          </p:cNvSpPr>
          <p:nvPr>
            <p:ph type="title"/>
          </p:nvPr>
        </p:nvSpPr>
        <p:spPr>
          <a:xfrm>
            <a:off x="510448" y="2057400"/>
            <a:ext cx="8123103" cy="778800"/>
          </a:xfrm>
          <a:prstGeom prst="rect">
            <a:avLst/>
          </a:prstGeom>
        </p:spPr>
        <p:txBody>
          <a:bodyPr anchor="b"/>
          <a:lstStyle>
            <a:lvl1pPr>
              <a:defRPr sz="3600">
                <a:solidFill>
                  <a:srgbClr val="FFFFFF"/>
                </a:solidFill>
              </a:defRPr>
            </a:lvl1pPr>
          </a:lstStyle>
          <a:p>
            <a:r>
              <a:t>Title Text</a:t>
            </a:r>
          </a:p>
        </p:txBody>
      </p:sp>
      <p:sp>
        <p:nvSpPr>
          <p:cNvPr id="24" name="Slide Number"/>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
        <p:cNvGrpSpPr/>
        <p:nvPr/>
      </p:nvGrpSpPr>
      <p:grpSpPr>
        <a:xfrm>
          <a:off x="0" y="0"/>
          <a:ext cx="0" cy="0"/>
          <a:chOff x="0" y="0"/>
          <a:chExt cx="0" cy="0"/>
        </a:xfrm>
      </p:grpSpPr>
      <p:sp>
        <p:nvSpPr>
          <p:cNvPr id="31" name="Title Text"/>
          <p:cNvSpPr>
            <a:spLocks noGrp="1"/>
          </p:cNvSpPr>
          <p:nvPr>
            <p:ph type="title"/>
          </p:nvPr>
        </p:nvSpPr>
        <p:spPr>
          <a:prstGeom prst="rect">
            <a:avLst/>
          </a:prstGeom>
        </p:spPr>
        <p:txBody>
          <a:bodyPr/>
          <a:lstStyle/>
          <a:p>
            <a:r>
              <a:t>Title Text</a:t>
            </a:r>
          </a:p>
        </p:txBody>
      </p:sp>
      <p:sp>
        <p:nvSpPr>
          <p:cNvPr id="32"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two columns">
    <p:spTree>
      <p:nvGrpSpPr>
        <p:cNvPr id="1" name=""/>
        <p:cNvGrpSpPr/>
        <p:nvPr/>
      </p:nvGrpSpPr>
      <p:grpSpPr>
        <a:xfrm>
          <a:off x="0" y="0"/>
          <a:ext cx="0" cy="0"/>
          <a:chOff x="0" y="0"/>
          <a:chExt cx="0" cy="0"/>
        </a:xfrm>
      </p:grpSpPr>
      <p:sp>
        <p:nvSpPr>
          <p:cNvPr id="40" name="Title Text"/>
          <p:cNvSpPr>
            <a:spLocks noGrp="1"/>
          </p:cNvSpPr>
          <p:nvPr>
            <p:ph type="title"/>
          </p:nvPr>
        </p:nvSpPr>
        <p:spPr>
          <a:prstGeom prst="rect">
            <a:avLst/>
          </a:prstGeom>
        </p:spPr>
        <p:txBody>
          <a:bodyPr/>
          <a:lstStyle/>
          <a:p>
            <a:r>
              <a:t>Title Text</a:t>
            </a:r>
          </a:p>
        </p:txBody>
      </p:sp>
      <p:sp>
        <p:nvSpPr>
          <p:cNvPr id="41" name="Body Level One…"/>
          <p:cNvSpPr>
            <a:spLocks noGrp="1"/>
          </p:cNvSpPr>
          <p:nvPr>
            <p:ph type="body" sz="half" idx="1"/>
          </p:nvPr>
        </p:nvSpPr>
        <p:spPr>
          <a:xfrm>
            <a:off x="311698" y="1152475"/>
            <a:ext cx="3999902" cy="3416400"/>
          </a:xfrm>
          <a:prstGeom prst="rect">
            <a:avLst/>
          </a:prstGeom>
        </p:spPr>
        <p:txBody>
          <a:bodyPr/>
          <a:lstStyle>
            <a:lvl1pPr>
              <a:defRPr sz="1400"/>
            </a:lvl1pPr>
            <a:lvl2pPr>
              <a:defRPr sz="1400"/>
            </a:lvl2pPr>
            <a:lvl3pPr>
              <a:defRPr sz="1400"/>
            </a:lvl3pPr>
            <a:lvl4pPr>
              <a:defRPr sz="1400"/>
            </a:lvl4pPr>
            <a:lvl5pPr>
              <a:defRPr sz="1400"/>
            </a:lvl5pPr>
          </a:lstStyle>
          <a:p>
            <a:r>
              <a:t>Body Level One</a:t>
            </a:r>
          </a:p>
          <a:p>
            <a:pPr lvl="1"/>
            <a:r>
              <a:t>Body Level Two</a:t>
            </a:r>
          </a:p>
          <a:p>
            <a:pPr lvl="2"/>
            <a:r>
              <a:t>Body Level Three</a:t>
            </a:r>
          </a:p>
          <a:p>
            <a:pPr lvl="3"/>
            <a:r>
              <a:t>Body Level Four</a:t>
            </a:r>
          </a:p>
          <a:p>
            <a:pPr lvl="4"/>
            <a:r>
              <a:t>Body Level Five</a:t>
            </a:r>
          </a:p>
        </p:txBody>
      </p:sp>
      <p:sp>
        <p:nvSpPr>
          <p:cNvPr id="42" name="Shape 25"/>
          <p:cNvSpPr>
            <a:spLocks noGrp="1"/>
          </p:cNvSpPr>
          <p:nvPr>
            <p:ph type="body" sz="half" idx="13"/>
          </p:nvPr>
        </p:nvSpPr>
        <p:spPr>
          <a:xfrm>
            <a:off x="4832398" y="1152475"/>
            <a:ext cx="3999901" cy="3416400"/>
          </a:xfrm>
          <a:prstGeom prst="rect">
            <a:avLst/>
          </a:prstGeom>
        </p:spPr>
        <p:txBody>
          <a:bodyPr/>
          <a:lstStyle/>
          <a:p>
            <a:endParaRPr/>
          </a:p>
        </p:txBody>
      </p:sp>
      <p:sp>
        <p:nvSpPr>
          <p:cNvPr id="4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0" name="Title Text"/>
          <p:cNvSpPr>
            <a:spLocks noGrp="1"/>
          </p:cNvSpPr>
          <p:nvPr>
            <p:ph type="title"/>
          </p:nvPr>
        </p:nvSpPr>
        <p:spPr>
          <a:prstGeom prst="rect">
            <a:avLst/>
          </a:prstGeom>
        </p:spPr>
        <p:txBody>
          <a:bodyPr/>
          <a:lstStyle/>
          <a:p>
            <a:r>
              <a:t>Title Text</a:t>
            </a:r>
          </a:p>
        </p:txBody>
      </p:sp>
      <p:sp>
        <p:nvSpPr>
          <p:cNvPr id="5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One column text">
    <p:spTree>
      <p:nvGrpSpPr>
        <p:cNvPr id="1" name=""/>
        <p:cNvGrpSpPr/>
        <p:nvPr/>
      </p:nvGrpSpPr>
      <p:grpSpPr>
        <a:xfrm>
          <a:off x="0" y="0"/>
          <a:ext cx="0" cy="0"/>
          <a:chOff x="0" y="0"/>
          <a:chExt cx="0" cy="0"/>
        </a:xfrm>
      </p:grpSpPr>
      <p:sp>
        <p:nvSpPr>
          <p:cNvPr id="58" name="Title Text"/>
          <p:cNvSpPr>
            <a:spLocks noGrp="1"/>
          </p:cNvSpPr>
          <p:nvPr>
            <p:ph type="title"/>
          </p:nvPr>
        </p:nvSpPr>
        <p:spPr>
          <a:xfrm>
            <a:off x="311698" y="555600"/>
            <a:ext cx="2808002" cy="755699"/>
          </a:xfrm>
          <a:prstGeom prst="rect">
            <a:avLst/>
          </a:prstGeom>
        </p:spPr>
        <p:txBody>
          <a:bodyPr anchor="b"/>
          <a:lstStyle>
            <a:lvl1pPr>
              <a:defRPr sz="2400"/>
            </a:lvl1pPr>
          </a:lstStyle>
          <a:p>
            <a:r>
              <a:t>Title Text</a:t>
            </a:r>
          </a:p>
        </p:txBody>
      </p:sp>
      <p:sp>
        <p:nvSpPr>
          <p:cNvPr id="59" name="Body Level One…"/>
          <p:cNvSpPr>
            <a:spLocks noGrp="1"/>
          </p:cNvSpPr>
          <p:nvPr>
            <p:ph type="body" sz="quarter" idx="1"/>
          </p:nvPr>
        </p:nvSpPr>
        <p:spPr>
          <a:xfrm>
            <a:off x="311698" y="1389598"/>
            <a:ext cx="2808002" cy="3179404"/>
          </a:xfrm>
          <a:prstGeom prst="rect">
            <a:avLst/>
          </a:prstGeom>
        </p:spPr>
        <p:txBody>
          <a:bodyPr/>
          <a:lstStyle>
            <a:lvl1pPr>
              <a:defRPr sz="1200"/>
            </a:lvl1pPr>
            <a:lvl2pPr>
              <a:defRPr sz="1200"/>
            </a:lvl2pPr>
            <a:lvl3pPr>
              <a:defRPr sz="1200"/>
            </a:lvl3pPr>
            <a:lvl4pPr>
              <a:defRPr sz="1200"/>
            </a:lvl4pPr>
            <a:lvl5pPr>
              <a:defRPr sz="1200"/>
            </a:lvl5pPr>
          </a:lstStyle>
          <a:p>
            <a:r>
              <a:t>Body Level One</a:t>
            </a:r>
          </a:p>
          <a:p>
            <a:pPr lvl="1"/>
            <a:r>
              <a:t>Body Level Two</a:t>
            </a:r>
          </a:p>
          <a:p>
            <a:pPr lvl="2"/>
            <a:r>
              <a:t>Body Level Three</a:t>
            </a:r>
          </a:p>
          <a:p>
            <a:pPr lvl="3"/>
            <a:r>
              <a:t>Body Level Four</a:t>
            </a:r>
          </a:p>
          <a:p>
            <a:pPr lvl="4"/>
            <a:r>
              <a:t>Body Level Five</a:t>
            </a:r>
          </a:p>
        </p:txBody>
      </p:sp>
      <p:sp>
        <p:nvSpPr>
          <p:cNvPr id="6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Main point">
    <p:bg>
      <p:bgPr>
        <a:solidFill>
          <a:srgbClr val="63D297"/>
        </a:solidFill>
        <a:effectLst/>
      </p:bgPr>
    </p:bg>
    <p:spTree>
      <p:nvGrpSpPr>
        <p:cNvPr id="1" name=""/>
        <p:cNvGrpSpPr/>
        <p:nvPr/>
      </p:nvGrpSpPr>
      <p:grpSpPr>
        <a:xfrm>
          <a:off x="0" y="0"/>
          <a:ext cx="0" cy="0"/>
          <a:chOff x="0" y="0"/>
          <a:chExt cx="0" cy="0"/>
        </a:xfrm>
      </p:grpSpPr>
      <p:sp>
        <p:nvSpPr>
          <p:cNvPr id="67" name="Title Text"/>
          <p:cNvSpPr>
            <a:spLocks noGrp="1"/>
          </p:cNvSpPr>
          <p:nvPr>
            <p:ph type="title"/>
          </p:nvPr>
        </p:nvSpPr>
        <p:spPr>
          <a:xfrm>
            <a:off x="490250" y="526348"/>
            <a:ext cx="5797502" cy="4090804"/>
          </a:xfrm>
          <a:prstGeom prst="rect">
            <a:avLst/>
          </a:prstGeom>
        </p:spPr>
        <p:txBody>
          <a:bodyPr anchor="ctr"/>
          <a:lstStyle>
            <a:lvl1pPr>
              <a:defRPr sz="4800"/>
            </a:lvl1pPr>
          </a:lstStyle>
          <a:p>
            <a:r>
              <a:t>Title Text</a:t>
            </a:r>
          </a:p>
        </p:txBody>
      </p:sp>
      <p:sp>
        <p:nvSpPr>
          <p:cNvPr id="6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Section title and description">
    <p:spTree>
      <p:nvGrpSpPr>
        <p:cNvPr id="1" name=""/>
        <p:cNvGrpSpPr/>
        <p:nvPr/>
      </p:nvGrpSpPr>
      <p:grpSpPr>
        <a:xfrm>
          <a:off x="0" y="0"/>
          <a:ext cx="0" cy="0"/>
          <a:chOff x="0" y="0"/>
          <a:chExt cx="0" cy="0"/>
        </a:xfrm>
      </p:grpSpPr>
      <p:sp>
        <p:nvSpPr>
          <p:cNvPr id="75" name="Shape 38"/>
          <p:cNvSpPr/>
          <p:nvPr/>
        </p:nvSpPr>
        <p:spPr>
          <a:xfrm>
            <a:off x="4572000" y="75"/>
            <a:ext cx="4572000" cy="5143499"/>
          </a:xfrm>
          <a:prstGeom prst="rect">
            <a:avLst/>
          </a:prstGeom>
          <a:solidFill>
            <a:srgbClr val="202729"/>
          </a:solidFill>
          <a:ln w="12700">
            <a:miter lim="400000"/>
          </a:ln>
        </p:spPr>
        <p:txBody>
          <a:bodyPr lIns="45718" tIns="45718" rIns="45718" bIns="45718" anchor="ctr"/>
          <a:lstStyle/>
          <a:p>
            <a:pPr>
              <a:defRPr>
                <a:solidFill>
                  <a:srgbClr val="000000"/>
                </a:solidFill>
                <a:latin typeface="Arial"/>
                <a:ea typeface="Arial"/>
                <a:cs typeface="Arial"/>
                <a:sym typeface="Arial"/>
              </a:defRPr>
            </a:pPr>
            <a:endParaRPr/>
          </a:p>
        </p:txBody>
      </p:sp>
      <p:sp>
        <p:nvSpPr>
          <p:cNvPr id="76" name="Shape 39"/>
          <p:cNvSpPr/>
          <p:nvPr/>
        </p:nvSpPr>
        <p:spPr>
          <a:xfrm>
            <a:off x="5029675" y="4495500"/>
            <a:ext cx="468303" cy="3"/>
          </a:xfrm>
          <a:prstGeom prst="line">
            <a:avLst/>
          </a:prstGeom>
          <a:ln w="19050">
            <a:solidFill>
              <a:srgbClr val="63D297"/>
            </a:solidFill>
          </a:ln>
        </p:spPr>
        <p:txBody>
          <a:bodyPr lIns="45718" tIns="45718" rIns="45718" bIns="45718"/>
          <a:lstStyle/>
          <a:p>
            <a:endParaRPr/>
          </a:p>
        </p:txBody>
      </p:sp>
      <p:sp>
        <p:nvSpPr>
          <p:cNvPr id="77" name="Title Text"/>
          <p:cNvSpPr>
            <a:spLocks noGrp="1"/>
          </p:cNvSpPr>
          <p:nvPr>
            <p:ph type="title"/>
          </p:nvPr>
        </p:nvSpPr>
        <p:spPr>
          <a:xfrm>
            <a:off x="265500" y="1205825"/>
            <a:ext cx="4045199" cy="1509602"/>
          </a:xfrm>
          <a:prstGeom prst="rect">
            <a:avLst/>
          </a:prstGeom>
        </p:spPr>
        <p:txBody>
          <a:bodyPr anchor="b"/>
          <a:lstStyle>
            <a:lvl1pPr algn="ctr">
              <a:defRPr sz="4200"/>
            </a:lvl1pPr>
          </a:lstStyle>
          <a:p>
            <a:r>
              <a:t>Title Text</a:t>
            </a:r>
          </a:p>
        </p:txBody>
      </p:sp>
      <p:sp>
        <p:nvSpPr>
          <p:cNvPr id="78" name="Body Level One…"/>
          <p:cNvSpPr>
            <a:spLocks noGrp="1"/>
          </p:cNvSpPr>
          <p:nvPr>
            <p:ph type="body" sz="quarter" idx="1"/>
          </p:nvPr>
        </p:nvSpPr>
        <p:spPr>
          <a:xfrm>
            <a:off x="265500" y="2768999"/>
            <a:ext cx="4045199" cy="1345502"/>
          </a:xfrm>
          <a:prstGeom prst="rect">
            <a:avLst/>
          </a:prstGeom>
        </p:spPr>
        <p:txBody>
          <a:bodyPr/>
          <a:lstStyle>
            <a:lvl1pPr algn="ctr">
              <a:lnSpc>
                <a:spcPct val="100000"/>
              </a:lnSpc>
              <a:spcBef>
                <a:spcPts val="0"/>
              </a:spcBef>
              <a:defRPr sz="2100"/>
            </a:lvl1pPr>
            <a:lvl2pPr algn="ctr">
              <a:lnSpc>
                <a:spcPct val="100000"/>
              </a:lnSpc>
              <a:spcBef>
                <a:spcPts val="0"/>
              </a:spcBef>
              <a:defRPr sz="2100"/>
            </a:lvl2pPr>
            <a:lvl3pPr algn="ctr">
              <a:lnSpc>
                <a:spcPct val="100000"/>
              </a:lnSpc>
              <a:spcBef>
                <a:spcPts val="0"/>
              </a:spcBef>
              <a:defRPr sz="2100"/>
            </a:lvl3pPr>
            <a:lvl4pPr algn="ctr">
              <a:lnSpc>
                <a:spcPct val="100000"/>
              </a:lnSpc>
              <a:spcBef>
                <a:spcPts val="0"/>
              </a:spcBef>
              <a:defRPr sz="2100"/>
            </a:lvl4pPr>
            <a:lvl5pPr algn="ctr">
              <a:lnSpc>
                <a:spcPct val="100000"/>
              </a:lnSpc>
              <a:spcBef>
                <a:spcPts val="0"/>
              </a:spcBef>
              <a:defRPr sz="2100"/>
            </a:lvl5pPr>
          </a:lstStyle>
          <a:p>
            <a:r>
              <a:t>Body Level One</a:t>
            </a:r>
          </a:p>
          <a:p>
            <a:pPr lvl="1"/>
            <a:r>
              <a:t>Body Level Two</a:t>
            </a:r>
          </a:p>
          <a:p>
            <a:pPr lvl="2"/>
            <a:r>
              <a:t>Body Level Three</a:t>
            </a:r>
          </a:p>
          <a:p>
            <a:pPr lvl="3"/>
            <a:r>
              <a:t>Body Level Four</a:t>
            </a:r>
          </a:p>
          <a:p>
            <a:pPr lvl="4"/>
            <a:r>
              <a:t>Body Level Five</a:t>
            </a:r>
          </a:p>
        </p:txBody>
      </p:sp>
      <p:sp>
        <p:nvSpPr>
          <p:cNvPr id="79" name="Shape 42"/>
          <p:cNvSpPr>
            <a:spLocks noGrp="1"/>
          </p:cNvSpPr>
          <p:nvPr>
            <p:ph type="body" sz="half" idx="13"/>
          </p:nvPr>
        </p:nvSpPr>
        <p:spPr>
          <a:xfrm>
            <a:off x="4939500" y="724197"/>
            <a:ext cx="3837000" cy="3695103"/>
          </a:xfrm>
          <a:prstGeom prst="rect">
            <a:avLst/>
          </a:prstGeom>
        </p:spPr>
        <p:txBody>
          <a:bodyPr anchor="ctr"/>
          <a:lstStyle/>
          <a:p>
            <a:endParaRPr/>
          </a:p>
        </p:txBody>
      </p:sp>
      <p:sp>
        <p:nvSpPr>
          <p:cNvPr id="80" name="Slide Number"/>
          <p:cNvSpPr>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aption">
    <p:spTree>
      <p:nvGrpSpPr>
        <p:cNvPr id="1" name=""/>
        <p:cNvGrpSpPr/>
        <p:nvPr/>
      </p:nvGrpSpPr>
      <p:grpSpPr>
        <a:xfrm>
          <a:off x="0" y="0"/>
          <a:ext cx="0" cy="0"/>
          <a:chOff x="0" y="0"/>
          <a:chExt cx="0" cy="0"/>
        </a:xfrm>
      </p:grpSpPr>
      <p:sp>
        <p:nvSpPr>
          <p:cNvPr id="87" name="Body Level One…"/>
          <p:cNvSpPr>
            <a:spLocks noGrp="1"/>
          </p:cNvSpPr>
          <p:nvPr>
            <p:ph type="body" sz="quarter" idx="1"/>
          </p:nvPr>
        </p:nvSpPr>
        <p:spPr>
          <a:xfrm>
            <a:off x="311698" y="4236825"/>
            <a:ext cx="5998804" cy="598802"/>
          </a:xfrm>
          <a:prstGeom prst="rect">
            <a:avLst/>
          </a:prstGeom>
        </p:spPr>
        <p:txBody>
          <a:bodyPr anchor="ctr"/>
          <a:lstStyle>
            <a:lvl1pPr>
              <a:lnSpc>
                <a:spcPct val="100000"/>
              </a:lnSpc>
              <a:spcBef>
                <a:spcPts val="0"/>
              </a:spcBef>
              <a:defRPr sz="2100"/>
            </a:lvl1pPr>
            <a:lvl2pPr>
              <a:lnSpc>
                <a:spcPct val="100000"/>
              </a:lnSpc>
              <a:spcBef>
                <a:spcPts val="0"/>
              </a:spcBef>
              <a:defRPr sz="2100"/>
            </a:lvl2pPr>
            <a:lvl3pPr>
              <a:lnSpc>
                <a:spcPct val="100000"/>
              </a:lnSpc>
              <a:spcBef>
                <a:spcPts val="0"/>
              </a:spcBef>
              <a:defRPr sz="2100"/>
            </a:lvl3pPr>
            <a:lvl4pPr>
              <a:lnSpc>
                <a:spcPct val="100000"/>
              </a:lnSpc>
              <a:spcBef>
                <a:spcPts val="0"/>
              </a:spcBef>
              <a:defRPr sz="2100"/>
            </a:lvl4pPr>
            <a:lvl5pPr>
              <a:lnSpc>
                <a:spcPct val="100000"/>
              </a:lnSpc>
              <a:spcBef>
                <a:spcPts val="0"/>
              </a:spcBef>
              <a:defRPr sz="2100"/>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18"/>
          <p:cNvSpPr/>
          <p:nvPr/>
        </p:nvSpPr>
        <p:spPr>
          <a:xfrm>
            <a:off x="0" y="5045700"/>
            <a:ext cx="9144000" cy="97803"/>
          </a:xfrm>
          <a:prstGeom prst="rect">
            <a:avLst/>
          </a:prstGeom>
          <a:solidFill>
            <a:srgbClr val="63D297"/>
          </a:solidFill>
          <a:ln w="12700">
            <a:miter lim="400000"/>
          </a:ln>
        </p:spPr>
        <p:txBody>
          <a:bodyPr lIns="45718" tIns="45718" rIns="45718" bIns="45718" anchor="ctr"/>
          <a:lstStyle/>
          <a:p>
            <a:pPr>
              <a:defRPr>
                <a:solidFill>
                  <a:srgbClr val="000000"/>
                </a:solidFill>
                <a:latin typeface="Arial"/>
                <a:ea typeface="Arial"/>
                <a:cs typeface="Arial"/>
                <a:sym typeface="Arial"/>
              </a:defRPr>
            </a:pPr>
            <a:endParaRPr/>
          </a:p>
        </p:txBody>
      </p:sp>
      <p:sp>
        <p:nvSpPr>
          <p:cNvPr id="3" name="Title Text"/>
          <p:cNvSpPr>
            <a:spLocks noGrp="1"/>
          </p:cNvSpPr>
          <p:nvPr>
            <p:ph type="title"/>
          </p:nvPr>
        </p:nvSpPr>
        <p:spPr>
          <a:xfrm>
            <a:off x="311698" y="445025"/>
            <a:ext cx="8520602" cy="572702"/>
          </a:xfrm>
          <a:prstGeom prst="rect">
            <a:avLst/>
          </a:prstGeom>
          <a:ln w="12700">
            <a:miter lim="400000"/>
          </a:ln>
          <a:extLst>
            <a:ext uri="{C572A759-6A51-4108-AA02-DFA0A04FC94B}">
              <ma14:wrappingTextBoxFlag xmlns:ma14="http://schemas.microsoft.com/office/mac/drawingml/2011/main" xmlns="" val="1"/>
            </a:ext>
          </a:extLst>
        </p:spPr>
        <p:txBody>
          <a:bodyPr lIns="91422" tIns="91422" rIns="91422" bIns="91422">
            <a:normAutofit/>
          </a:bodyPr>
          <a:lstStyle/>
          <a:p>
            <a:r>
              <a:t>Title Text</a:t>
            </a:r>
          </a:p>
        </p:txBody>
      </p:sp>
      <p:sp>
        <p:nvSpPr>
          <p:cNvPr id="4" name="Body Level One…"/>
          <p:cNvSpPr>
            <a:spLocks noGrp="1"/>
          </p:cNvSpPr>
          <p:nvPr>
            <p:ph type="body" idx="1"/>
          </p:nvPr>
        </p:nvSpPr>
        <p:spPr>
          <a:xfrm>
            <a:off x="311698" y="1152475"/>
            <a:ext cx="8520602" cy="3416400"/>
          </a:xfrm>
          <a:prstGeom prst="rect">
            <a:avLst/>
          </a:prstGeom>
          <a:ln w="12700">
            <a:miter lim="400000"/>
          </a:ln>
          <a:extLst>
            <a:ext uri="{C572A759-6A51-4108-AA02-DFA0A04FC94B}">
              <ma14:wrappingTextBoxFlag xmlns:ma14="http://schemas.microsoft.com/office/mac/drawingml/2011/main" xmlns="" val="1"/>
            </a:ext>
          </a:extLst>
        </p:spPr>
        <p:txBody>
          <a:bodyPr lIns="91422" tIns="91422" rIns="91422" bIns="91422">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a:spLocks noGrp="1"/>
          </p:cNvSpPr>
          <p:nvPr>
            <p:ph type="sldNum" sz="quarter" idx="2"/>
          </p:nvPr>
        </p:nvSpPr>
        <p:spPr>
          <a:xfrm>
            <a:off x="8684348" y="4692393"/>
            <a:ext cx="336810" cy="335247"/>
          </a:xfrm>
          <a:prstGeom prst="rect">
            <a:avLst/>
          </a:prstGeom>
          <a:ln w="12700">
            <a:miter lim="400000"/>
          </a:ln>
        </p:spPr>
        <p:txBody>
          <a:bodyPr wrap="none" lIns="91422" tIns="91422" rIns="91422" bIns="91422" anchor="ctr">
            <a:spAutoFit/>
          </a:bodyPr>
          <a:lstStyle>
            <a:lvl1pPr algn="r">
              <a:defRPr sz="1000">
                <a:latin typeface="Proxima Nova"/>
                <a:ea typeface="Proxima Nova"/>
                <a:cs typeface="Proxima Nova"/>
                <a:sym typeface="Proxima Nova"/>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202729"/>
          </a:solidFill>
          <a:uFillTx/>
          <a:latin typeface="Proxima Nova"/>
          <a:ea typeface="Proxima Nova"/>
          <a:cs typeface="Proxima Nova"/>
          <a:sym typeface="Proxima Nova"/>
        </a:defRPr>
      </a:lvl9pPr>
    </p:titleStyle>
    <p:bodyStyle>
      <a:lvl1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1pPr>
      <a:lvl2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2pPr>
      <a:lvl3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3pPr>
      <a:lvl4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4pPr>
      <a:lvl5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5pPr>
      <a:lvl6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6pPr>
      <a:lvl7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7pPr>
      <a:lvl8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8pPr>
      <a:lvl9pPr marL="0" marR="0" indent="0" algn="l" defTabSz="914400" rtl="0" latinLnBrk="0">
        <a:lnSpc>
          <a:spcPct val="115000"/>
        </a:lnSpc>
        <a:spcBef>
          <a:spcPts val="1600"/>
        </a:spcBef>
        <a:spcAft>
          <a:spcPts val="0"/>
        </a:spcAft>
        <a:buClrTx/>
        <a:buSzTx/>
        <a:buFontTx/>
        <a:buNone/>
        <a:tabLst/>
        <a:defRPr sz="1800" b="0" i="0" u="none" strike="noStrike" cap="none" spc="0" baseline="0">
          <a:ln>
            <a:noFill/>
          </a:ln>
          <a:solidFill>
            <a:schemeClr val="accent3"/>
          </a:solidFill>
          <a:uFillTx/>
          <a:latin typeface="Proxima Nova"/>
          <a:ea typeface="Proxima Nova"/>
          <a:cs typeface="Proxima Nova"/>
          <a:sym typeface="Proxima Nov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Proxima Nov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Reperfusion_therapy" TargetMode="External"/><Relationship Id="rId7" Type="http://schemas.openxmlformats.org/officeDocument/2006/relationships/hyperlink" Target="https://en.wikipedia.org/wiki/Burn" TargetMode="External"/><Relationship Id="rId2" Type="http://schemas.openxmlformats.org/officeDocument/2006/relationships/hyperlink" Target="https://en.wikipedia.org/wiki/Forearm" TargetMode="External"/><Relationship Id="rId1" Type="http://schemas.openxmlformats.org/officeDocument/2006/relationships/slideLayout" Target="../slideLayouts/slideLayout3.xml"/><Relationship Id="rId6" Type="http://schemas.openxmlformats.org/officeDocument/2006/relationships/hyperlink" Target="https://en.wikipedia.org/wiki/Orthopedic_cast" TargetMode="External"/><Relationship Id="rId5" Type="http://schemas.openxmlformats.org/officeDocument/2006/relationships/hyperlink" Target="https://en.wikipedia.org/wiki/Drug_injection" TargetMode="External"/><Relationship Id="rId4" Type="http://schemas.openxmlformats.org/officeDocument/2006/relationships/hyperlink" Target="https://en.wikipedia.org/wiki/Hemorrhage"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55"/>
          <p:cNvSpPr>
            <a:spLocks noGrp="1"/>
          </p:cNvSpPr>
          <p:nvPr>
            <p:ph type="ctrTitle"/>
          </p:nvPr>
        </p:nvSpPr>
        <p:spPr>
          <a:xfrm>
            <a:off x="510449" y="1257297"/>
            <a:ext cx="8123102" cy="1588505"/>
          </a:xfrm>
          <a:prstGeom prst="rect">
            <a:avLst/>
          </a:prstGeom>
        </p:spPr>
        <p:txBody>
          <a:bodyPr/>
          <a:lstStyle/>
          <a:p>
            <a:r>
              <a:t>Orthopedic Emergencies</a:t>
            </a:r>
          </a:p>
        </p:txBody>
      </p:sp>
      <p:sp>
        <p:nvSpPr>
          <p:cNvPr id="114" name="Shape 56"/>
          <p:cNvSpPr>
            <a:spLocks noGrp="1"/>
          </p:cNvSpPr>
          <p:nvPr>
            <p:ph type="subTitle" sz="quarter" idx="1"/>
          </p:nvPr>
        </p:nvSpPr>
        <p:spPr>
          <a:xfrm>
            <a:off x="510449" y="3182310"/>
            <a:ext cx="8123102" cy="630002"/>
          </a:xfrm>
          <a:prstGeom prst="rect">
            <a:avLst/>
          </a:prstGeom>
        </p:spPr>
        <p:txBody>
          <a:bodyPr/>
          <a:lstStyle>
            <a:lvl1pPr defTabSz="566927">
              <a:defRPr sz="1400"/>
            </a:lvl1pPr>
          </a:lstStyle>
          <a:p>
            <a:r>
              <a:t>Patrick Sinclair, D.O., EMT-B</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17"/>
          <p:cNvSpPr>
            <a:spLocks noGrp="1"/>
          </p:cNvSpPr>
          <p:nvPr>
            <p:ph type="title"/>
          </p:nvPr>
        </p:nvSpPr>
        <p:spPr>
          <a:xfrm>
            <a:off x="311699" y="445025"/>
            <a:ext cx="8520601" cy="572702"/>
          </a:xfrm>
          <a:prstGeom prst="rect">
            <a:avLst/>
          </a:prstGeom>
        </p:spPr>
        <p:txBody>
          <a:bodyPr/>
          <a:lstStyle>
            <a:lvl1pPr algn="ctr" defTabSz="822958">
              <a:defRPr sz="2500"/>
            </a:lvl1pPr>
          </a:lstStyle>
          <a:p>
            <a:r>
              <a:t>Splinting</a:t>
            </a:r>
          </a:p>
        </p:txBody>
      </p:sp>
      <p:sp>
        <p:nvSpPr>
          <p:cNvPr id="151" name="Shape 118"/>
          <p:cNvSpPr>
            <a:spLocks noGrp="1"/>
          </p:cNvSpPr>
          <p:nvPr>
            <p:ph type="body" sz="half" idx="1"/>
          </p:nvPr>
        </p:nvSpPr>
        <p:spPr>
          <a:xfrm>
            <a:off x="311700" y="1152475"/>
            <a:ext cx="5309100" cy="3416400"/>
          </a:xfrm>
          <a:prstGeom prst="rect">
            <a:avLst/>
          </a:prstGeom>
        </p:spPr>
        <p:txBody>
          <a:bodyPr/>
          <a:lstStyle/>
          <a:p>
            <a:pPr marL="457200" indent="-228600">
              <a:lnSpc>
                <a:spcPct val="100000"/>
              </a:lnSpc>
              <a:buClr>
                <a:schemeClr val="accent3"/>
              </a:buClr>
              <a:buSzPct val="100000"/>
              <a:buFont typeface="Helvetica"/>
              <a:buChar char="-"/>
            </a:pPr>
            <a:r>
              <a:t>you can use pretty much anything</a:t>
            </a:r>
          </a:p>
          <a:p>
            <a:pPr>
              <a:lnSpc>
                <a:spcPct val="100000"/>
              </a:lnSpc>
            </a:pPr>
            <a:endParaRPr/>
          </a:p>
          <a:p>
            <a:pPr marL="457200" indent="-228600">
              <a:lnSpc>
                <a:spcPct val="100000"/>
              </a:lnSpc>
              <a:buClr>
                <a:schemeClr val="accent3"/>
              </a:buClr>
              <a:buSzPct val="100000"/>
              <a:buFont typeface="Helvetica"/>
              <a:buChar char="-"/>
            </a:pPr>
            <a:r>
              <a:t>you must immobilize the proximal and distal joint to effectively splint a fracture</a:t>
            </a:r>
          </a:p>
          <a:p>
            <a:pPr>
              <a:lnSpc>
                <a:spcPct val="100000"/>
              </a:lnSpc>
            </a:pPr>
            <a:endParaRPr/>
          </a:p>
          <a:p>
            <a:pPr marL="457200" indent="-228600">
              <a:lnSpc>
                <a:spcPct val="100000"/>
              </a:lnSpc>
              <a:buClr>
                <a:srgbClr val="F37021"/>
              </a:buClr>
              <a:buSzPct val="100000"/>
              <a:buFont typeface="Helvetica"/>
              <a:buChar char="-"/>
              <a:defRPr u="sng">
                <a:solidFill>
                  <a:srgbClr val="F37021"/>
                </a:solidFill>
              </a:defRPr>
            </a:pPr>
            <a:r>
              <a:t>alway check PMS before and after!</a:t>
            </a:r>
          </a:p>
        </p:txBody>
      </p:sp>
      <p:pic>
        <p:nvPicPr>
          <p:cNvPr id="152" name="Shape 119" descr="Shape 119"/>
          <p:cNvPicPr>
            <a:picLocks noChangeAspect="1"/>
          </p:cNvPicPr>
          <p:nvPr/>
        </p:nvPicPr>
        <p:blipFill>
          <a:blip r:embed="rId2">
            <a:extLst/>
          </a:blip>
          <a:stretch>
            <a:fillRect/>
          </a:stretch>
        </p:blipFill>
        <p:spPr>
          <a:xfrm>
            <a:off x="6608025" y="1206537"/>
            <a:ext cx="1943103" cy="336232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24"/>
          <p:cNvSpPr>
            <a:spLocks noGrp="1"/>
          </p:cNvSpPr>
          <p:nvPr>
            <p:ph type="title"/>
          </p:nvPr>
        </p:nvSpPr>
        <p:spPr>
          <a:xfrm>
            <a:off x="311699" y="445025"/>
            <a:ext cx="8520601" cy="572702"/>
          </a:xfrm>
          <a:prstGeom prst="rect">
            <a:avLst/>
          </a:prstGeom>
        </p:spPr>
        <p:txBody>
          <a:bodyPr/>
          <a:lstStyle>
            <a:lvl1pPr algn="ctr" defTabSz="822958">
              <a:defRPr sz="2500"/>
            </a:lvl1pPr>
          </a:lstStyle>
          <a:p>
            <a:r>
              <a:t>Visual Recap</a:t>
            </a:r>
          </a:p>
        </p:txBody>
      </p:sp>
      <p:pic>
        <p:nvPicPr>
          <p:cNvPr id="155" name="Shape 125" descr="Shape 125"/>
          <p:cNvPicPr>
            <a:picLocks noChangeAspect="1"/>
          </p:cNvPicPr>
          <p:nvPr/>
        </p:nvPicPr>
        <p:blipFill>
          <a:blip r:embed="rId2">
            <a:extLst/>
          </a:blip>
          <a:stretch>
            <a:fillRect/>
          </a:stretch>
        </p:blipFill>
        <p:spPr>
          <a:xfrm>
            <a:off x="563060" y="1498681"/>
            <a:ext cx="8017878" cy="24053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Shape 130" descr="Shape 130"/>
          <p:cNvPicPr>
            <a:picLocks noChangeAspect="1"/>
          </p:cNvPicPr>
          <p:nvPr/>
        </p:nvPicPr>
        <p:blipFill>
          <a:blip r:embed="rId2">
            <a:extLst/>
          </a:blip>
          <a:stretch>
            <a:fillRect/>
          </a:stretch>
        </p:blipFill>
        <p:spPr>
          <a:xfrm>
            <a:off x="1139625" y="0"/>
            <a:ext cx="6857974" cy="51434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Shape 135" descr="Shape 135"/>
          <p:cNvPicPr>
            <a:picLocks noChangeAspect="1"/>
          </p:cNvPicPr>
          <p:nvPr/>
        </p:nvPicPr>
        <p:blipFill>
          <a:blip r:embed="rId2">
            <a:extLst/>
          </a:blip>
          <a:stretch>
            <a:fillRect/>
          </a:stretch>
        </p:blipFill>
        <p:spPr>
          <a:xfrm>
            <a:off x="1020275" y="0"/>
            <a:ext cx="6857990" cy="51434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40"/>
          <p:cNvSpPr>
            <a:spLocks noGrp="1"/>
          </p:cNvSpPr>
          <p:nvPr>
            <p:ph type="title"/>
          </p:nvPr>
        </p:nvSpPr>
        <p:spPr>
          <a:xfrm>
            <a:off x="311699" y="445025"/>
            <a:ext cx="8520601" cy="572702"/>
          </a:xfrm>
          <a:prstGeom prst="rect">
            <a:avLst/>
          </a:prstGeom>
        </p:spPr>
        <p:txBody>
          <a:bodyPr/>
          <a:lstStyle>
            <a:lvl1pPr algn="ctr" defTabSz="822958">
              <a:defRPr sz="2500"/>
            </a:lvl1pPr>
          </a:lstStyle>
          <a:p>
            <a:r>
              <a:t>Dislocations</a:t>
            </a:r>
          </a:p>
        </p:txBody>
      </p:sp>
      <p:sp>
        <p:nvSpPr>
          <p:cNvPr id="162" name="Shape 141"/>
          <p:cNvSpPr>
            <a:spLocks noGrp="1"/>
          </p:cNvSpPr>
          <p:nvPr>
            <p:ph type="body" idx="1"/>
          </p:nvPr>
        </p:nvSpPr>
        <p:spPr>
          <a:xfrm>
            <a:off x="311699" y="1152475"/>
            <a:ext cx="8520601" cy="3416400"/>
          </a:xfrm>
          <a:prstGeom prst="rect">
            <a:avLst/>
          </a:prstGeom>
        </p:spPr>
        <p:txBody>
          <a:bodyPr/>
          <a:lstStyle/>
          <a:p>
            <a:pPr defTabSz="886966">
              <a:spcBef>
                <a:spcPts val="1500"/>
              </a:spcBef>
              <a:defRPr sz="1700"/>
            </a:pPr>
            <a:r>
              <a:t>Separation of two bones where they meet at a </a:t>
            </a:r>
            <a:r>
              <a:rPr>
                <a:solidFill>
                  <a:srgbClr val="FF0000"/>
                </a:solidFill>
              </a:rPr>
              <a:t>joint</a:t>
            </a:r>
          </a:p>
          <a:p>
            <a:pPr marL="443483" indent="-221740" defTabSz="886966">
              <a:spcBef>
                <a:spcPts val="1500"/>
              </a:spcBef>
              <a:buClr>
                <a:srgbClr val="666666"/>
              </a:buClr>
              <a:buSzPct val="100000"/>
              <a:buFont typeface="Helvetica"/>
              <a:buChar char="-"/>
              <a:defRPr sz="1700">
                <a:solidFill>
                  <a:srgbClr val="666666"/>
                </a:solidFill>
              </a:defRPr>
            </a:pPr>
            <a:r>
              <a:t>Shoulder, Elbow, Hip</a:t>
            </a:r>
          </a:p>
          <a:p>
            <a:pPr marL="443483" indent="-221740" defTabSz="886966">
              <a:spcBef>
                <a:spcPts val="1500"/>
              </a:spcBef>
              <a:buClr>
                <a:srgbClr val="666666"/>
              </a:buClr>
              <a:buSzPct val="100000"/>
              <a:buFont typeface="Helvetica"/>
              <a:buChar char="-"/>
              <a:defRPr sz="1700">
                <a:solidFill>
                  <a:srgbClr val="666666"/>
                </a:solidFill>
              </a:defRPr>
            </a:pPr>
            <a:r>
              <a:t>what are we primarily concerned about with a joint dislocation?</a:t>
            </a:r>
          </a:p>
          <a:p>
            <a:pPr marL="886966" lvl="1" indent="-221741" defTabSz="886966">
              <a:spcBef>
                <a:spcPts val="1500"/>
              </a:spcBef>
              <a:buClr>
                <a:srgbClr val="666666"/>
              </a:buClr>
              <a:buSzPct val="100000"/>
              <a:buFont typeface="Helvetica"/>
              <a:buChar char="-"/>
              <a:defRPr sz="1300">
                <a:solidFill>
                  <a:srgbClr val="666666"/>
                </a:solidFill>
              </a:defRPr>
            </a:pPr>
            <a:r>
              <a:t>Fracture and neurovascular compromise</a:t>
            </a:r>
          </a:p>
          <a:p>
            <a:pPr defTabSz="886966">
              <a:spcBef>
                <a:spcPts val="1500"/>
              </a:spcBef>
              <a:defRPr sz="1700">
                <a:solidFill>
                  <a:srgbClr val="666666"/>
                </a:solidFill>
              </a:defRPr>
            </a:pPr>
            <a:r>
              <a:t>Treatment: always immobilize the joint in the position of comfort</a:t>
            </a:r>
          </a:p>
          <a:p>
            <a:pPr defTabSz="886966">
              <a:spcBef>
                <a:spcPts val="1500"/>
              </a:spcBef>
              <a:defRPr sz="1700">
                <a:solidFill>
                  <a:srgbClr val="666666"/>
                </a:solidFill>
              </a:defRPr>
            </a:pPr>
            <a:r>
              <a:t>Pulse, Motor, Sensation!</a:t>
            </a:r>
          </a:p>
          <a:p>
            <a:pPr defTabSz="886966">
              <a:spcBef>
                <a:spcPts val="1500"/>
              </a:spcBef>
              <a:defRPr sz="1700">
                <a:solidFill>
                  <a:srgbClr val="666666"/>
                </a:solidFill>
              </a:defRPr>
            </a:pPr>
            <a:r>
              <a:t>Crepitus and Point Tenderness of bony prominences!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46"/>
          <p:cNvSpPr>
            <a:spLocks noGrp="1"/>
          </p:cNvSpPr>
          <p:nvPr>
            <p:ph type="title"/>
          </p:nvPr>
        </p:nvSpPr>
        <p:spPr>
          <a:xfrm>
            <a:off x="311699" y="445025"/>
            <a:ext cx="8520601" cy="572702"/>
          </a:xfrm>
          <a:prstGeom prst="rect">
            <a:avLst/>
          </a:prstGeom>
        </p:spPr>
        <p:txBody>
          <a:bodyPr/>
          <a:lstStyle>
            <a:lvl1pPr algn="ctr" defTabSz="822958">
              <a:defRPr sz="2500"/>
            </a:lvl1pPr>
          </a:lstStyle>
          <a:p>
            <a:r>
              <a:t>Shoulder</a:t>
            </a:r>
          </a:p>
        </p:txBody>
      </p:sp>
      <p:sp>
        <p:nvSpPr>
          <p:cNvPr id="165" name="Shape 147"/>
          <p:cNvSpPr>
            <a:spLocks noGrp="1"/>
          </p:cNvSpPr>
          <p:nvPr>
            <p:ph type="body" sz="half" idx="1"/>
          </p:nvPr>
        </p:nvSpPr>
        <p:spPr>
          <a:xfrm>
            <a:off x="311698" y="1145425"/>
            <a:ext cx="3999903" cy="3768600"/>
          </a:xfrm>
          <a:prstGeom prst="rect">
            <a:avLst/>
          </a:prstGeom>
        </p:spPr>
        <p:txBody>
          <a:bodyPr/>
          <a:lstStyle/>
          <a:p>
            <a:pPr defTabSz="886966">
              <a:spcBef>
                <a:spcPts val="1500"/>
              </a:spcBef>
              <a:defRPr sz="1300" b="1"/>
            </a:pPr>
            <a:r>
              <a:t>Anterior (90-98%):</a:t>
            </a:r>
            <a:r>
              <a:rPr b="0"/>
              <a:t> caused by a blow to the posterior shoulder or abduction + external rotation + extension injury, </a:t>
            </a:r>
            <a:r>
              <a:rPr b="0">
                <a:solidFill>
                  <a:srgbClr val="FF9900"/>
                </a:solidFill>
              </a:rPr>
              <a:t>most commonly seen in trauma</a:t>
            </a:r>
            <a:endParaRPr>
              <a:solidFill>
                <a:srgbClr val="FF9900"/>
              </a:solidFill>
            </a:endParaRPr>
          </a:p>
          <a:p>
            <a:pPr defTabSz="886966">
              <a:spcBef>
                <a:spcPts val="1500"/>
              </a:spcBef>
              <a:defRPr sz="1300" b="1"/>
            </a:pPr>
            <a:r>
              <a:t>Posterior (2-4%):</a:t>
            </a:r>
            <a:r>
              <a:rPr b="0"/>
              <a:t> direct blow from the anterior aspect of the shoulder or internal rotation + adduction + flexion injury, most commonly seen in </a:t>
            </a:r>
            <a:r>
              <a:rPr b="0">
                <a:solidFill>
                  <a:srgbClr val="FF9900"/>
                </a:solidFill>
              </a:rPr>
              <a:t>seizures and electric shocks</a:t>
            </a:r>
            <a:endParaRPr>
              <a:solidFill>
                <a:srgbClr val="FF9900"/>
              </a:solidFill>
            </a:endParaRPr>
          </a:p>
          <a:p>
            <a:pPr defTabSz="886966">
              <a:spcBef>
                <a:spcPts val="1500"/>
              </a:spcBef>
              <a:defRPr sz="1300" b="1"/>
            </a:pPr>
            <a:r>
              <a:t>Inferior (~0.5%):</a:t>
            </a:r>
            <a:r>
              <a:rPr b="0"/>
              <a:t> </a:t>
            </a:r>
            <a:r>
              <a:rPr b="0">
                <a:solidFill>
                  <a:srgbClr val="FF9900"/>
                </a:solidFill>
              </a:rPr>
              <a:t>usually a hyperabduction force which levers the humeral neck against the acromion or high energy force from above</a:t>
            </a:r>
            <a:r>
              <a:rPr b="0"/>
              <a:t>, usually associated with soft tissue injury or fracture</a:t>
            </a:r>
          </a:p>
        </p:txBody>
      </p:sp>
      <p:pic>
        <p:nvPicPr>
          <p:cNvPr id="166" name="Shape 148" descr="Shape 148"/>
          <p:cNvPicPr>
            <a:picLocks noChangeAspect="1"/>
          </p:cNvPicPr>
          <p:nvPr/>
        </p:nvPicPr>
        <p:blipFill>
          <a:blip r:embed="rId2">
            <a:extLst/>
          </a:blip>
          <a:stretch>
            <a:fillRect/>
          </a:stretch>
        </p:blipFill>
        <p:spPr>
          <a:xfrm>
            <a:off x="4470848" y="1145425"/>
            <a:ext cx="4673152" cy="328242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53"/>
          <p:cNvSpPr>
            <a:spLocks noGrp="1"/>
          </p:cNvSpPr>
          <p:nvPr>
            <p:ph type="body" sz="quarter" idx="1"/>
          </p:nvPr>
        </p:nvSpPr>
        <p:spPr>
          <a:prstGeom prst="rect">
            <a:avLst/>
          </a:prstGeom>
        </p:spPr>
        <p:txBody>
          <a:bodyPr/>
          <a:lstStyle/>
          <a:p>
            <a:r>
              <a:t>Anterior Dislocation Presentation</a:t>
            </a:r>
          </a:p>
        </p:txBody>
      </p:sp>
      <p:pic>
        <p:nvPicPr>
          <p:cNvPr id="169" name="Shape 154" descr="Shape 154"/>
          <p:cNvPicPr>
            <a:picLocks noChangeAspect="1"/>
          </p:cNvPicPr>
          <p:nvPr/>
        </p:nvPicPr>
        <p:blipFill>
          <a:blip r:embed="rId2">
            <a:extLst/>
          </a:blip>
          <a:stretch>
            <a:fillRect/>
          </a:stretch>
        </p:blipFill>
        <p:spPr>
          <a:xfrm>
            <a:off x="2816100" y="162250"/>
            <a:ext cx="4427700" cy="387425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Shape 159"/>
          <p:cNvSpPr>
            <a:spLocks noGrp="1"/>
          </p:cNvSpPr>
          <p:nvPr>
            <p:ph type="body" sz="quarter" idx="1"/>
          </p:nvPr>
        </p:nvSpPr>
        <p:spPr>
          <a:prstGeom prst="rect">
            <a:avLst/>
          </a:prstGeom>
        </p:spPr>
        <p:txBody>
          <a:bodyPr/>
          <a:lstStyle/>
          <a:p>
            <a:r>
              <a:t>Posterior Dislocation Presentation</a:t>
            </a:r>
          </a:p>
        </p:txBody>
      </p:sp>
      <p:pic>
        <p:nvPicPr>
          <p:cNvPr id="172" name="Shape 160" descr="Shape 160"/>
          <p:cNvPicPr>
            <a:picLocks noChangeAspect="1"/>
          </p:cNvPicPr>
          <p:nvPr/>
        </p:nvPicPr>
        <p:blipFill>
          <a:blip r:embed="rId2">
            <a:extLst/>
          </a:blip>
          <a:stretch>
            <a:fillRect/>
          </a:stretch>
        </p:blipFill>
        <p:spPr>
          <a:xfrm>
            <a:off x="2041774" y="194099"/>
            <a:ext cx="5471777" cy="37998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65"/>
          <p:cNvSpPr>
            <a:spLocks noGrp="1"/>
          </p:cNvSpPr>
          <p:nvPr>
            <p:ph type="body" sz="quarter" idx="1"/>
          </p:nvPr>
        </p:nvSpPr>
        <p:spPr>
          <a:prstGeom prst="rect">
            <a:avLst/>
          </a:prstGeom>
        </p:spPr>
        <p:txBody>
          <a:bodyPr/>
          <a:lstStyle/>
          <a:p>
            <a:r>
              <a:t>Inferior Dislocation Presentation</a:t>
            </a:r>
          </a:p>
        </p:txBody>
      </p:sp>
      <p:pic>
        <p:nvPicPr>
          <p:cNvPr id="175" name="Shape 166" descr="Shape 166"/>
          <p:cNvPicPr>
            <a:picLocks noChangeAspect="1"/>
          </p:cNvPicPr>
          <p:nvPr/>
        </p:nvPicPr>
        <p:blipFill>
          <a:blip r:embed="rId2">
            <a:extLst/>
          </a:blip>
          <a:stretch>
            <a:fillRect/>
          </a:stretch>
        </p:blipFill>
        <p:spPr>
          <a:xfrm>
            <a:off x="2117550" y="209624"/>
            <a:ext cx="5157974" cy="386847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hape 171"/>
          <p:cNvSpPr>
            <a:spLocks noGrp="1"/>
          </p:cNvSpPr>
          <p:nvPr>
            <p:ph type="title"/>
          </p:nvPr>
        </p:nvSpPr>
        <p:spPr>
          <a:xfrm>
            <a:off x="311699" y="445025"/>
            <a:ext cx="8520601" cy="572702"/>
          </a:xfrm>
          <a:prstGeom prst="rect">
            <a:avLst/>
          </a:prstGeom>
        </p:spPr>
        <p:txBody>
          <a:bodyPr/>
          <a:lstStyle>
            <a:lvl1pPr algn="ctr" defTabSz="822958">
              <a:defRPr sz="2500"/>
            </a:lvl1pPr>
          </a:lstStyle>
          <a:p>
            <a:r>
              <a:t>Elbow Dislocation</a:t>
            </a:r>
          </a:p>
        </p:txBody>
      </p:sp>
      <p:sp>
        <p:nvSpPr>
          <p:cNvPr id="178" name="Shape 172"/>
          <p:cNvSpPr>
            <a:spLocks noGrp="1"/>
          </p:cNvSpPr>
          <p:nvPr>
            <p:ph type="body" sz="half" idx="1"/>
          </p:nvPr>
        </p:nvSpPr>
        <p:spPr>
          <a:xfrm>
            <a:off x="311698" y="1152474"/>
            <a:ext cx="3837303" cy="3401703"/>
          </a:xfrm>
          <a:prstGeom prst="rect">
            <a:avLst/>
          </a:prstGeom>
        </p:spPr>
        <p:txBody>
          <a:bodyPr/>
          <a:lstStyle/>
          <a:p>
            <a:pPr marL="457200" indent="-228600">
              <a:buClr>
                <a:schemeClr val="accent3"/>
              </a:buClr>
              <a:buSzPct val="100000"/>
              <a:buFont typeface="Helvetica"/>
              <a:buChar char="-"/>
            </a:pPr>
            <a:r>
              <a:t>usually due to a </a:t>
            </a:r>
            <a:r>
              <a:rPr>
                <a:solidFill>
                  <a:srgbClr val="63D297"/>
                </a:solidFill>
              </a:rPr>
              <a:t>FOOSH</a:t>
            </a:r>
            <a:r>
              <a:t> mechanism (</a:t>
            </a:r>
            <a:r>
              <a:rPr>
                <a:solidFill>
                  <a:srgbClr val="63D297"/>
                </a:solidFill>
              </a:rPr>
              <a:t>F</a:t>
            </a:r>
            <a:r>
              <a:t>allen </a:t>
            </a:r>
            <a:r>
              <a:rPr>
                <a:solidFill>
                  <a:srgbClr val="63D297"/>
                </a:solidFill>
              </a:rPr>
              <a:t>O</a:t>
            </a:r>
            <a:r>
              <a:t>n an </a:t>
            </a:r>
            <a:r>
              <a:rPr>
                <a:solidFill>
                  <a:srgbClr val="63D297"/>
                </a:solidFill>
              </a:rPr>
              <a:t>O</a:t>
            </a:r>
            <a:r>
              <a:t>ut</a:t>
            </a:r>
            <a:r>
              <a:rPr>
                <a:solidFill>
                  <a:srgbClr val="63D297"/>
                </a:solidFill>
              </a:rPr>
              <a:t>S</a:t>
            </a:r>
            <a:r>
              <a:t>tretched </a:t>
            </a:r>
            <a:r>
              <a:rPr>
                <a:solidFill>
                  <a:srgbClr val="63D297"/>
                </a:solidFill>
              </a:rPr>
              <a:t>H</a:t>
            </a:r>
            <a:r>
              <a:t>and)</a:t>
            </a:r>
          </a:p>
          <a:p>
            <a:pPr marL="457200" indent="-228600">
              <a:buClr>
                <a:schemeClr val="accent3"/>
              </a:buClr>
              <a:buSzPct val="100000"/>
              <a:buFont typeface="Helvetica"/>
              <a:buChar char="-"/>
            </a:pPr>
            <a:r>
              <a:t>most commonly posterolateral</a:t>
            </a:r>
          </a:p>
          <a:p>
            <a:pPr marL="457200" indent="-228600">
              <a:buClr>
                <a:schemeClr val="accent3"/>
              </a:buClr>
              <a:buSzPct val="100000"/>
              <a:buFont typeface="Helvetica"/>
              <a:buChar char="-"/>
            </a:pPr>
            <a:r>
              <a:t>Presentation: elbow held at 45 degrees of flexion</a:t>
            </a:r>
          </a:p>
        </p:txBody>
      </p:sp>
      <p:pic>
        <p:nvPicPr>
          <p:cNvPr id="179" name="Shape 173" descr="Shape 173"/>
          <p:cNvPicPr>
            <a:picLocks noChangeAspect="1"/>
          </p:cNvPicPr>
          <p:nvPr/>
        </p:nvPicPr>
        <p:blipFill>
          <a:blip r:embed="rId2">
            <a:extLst/>
          </a:blip>
          <a:stretch>
            <a:fillRect/>
          </a:stretch>
        </p:blipFill>
        <p:spPr>
          <a:xfrm>
            <a:off x="4149075" y="1832449"/>
            <a:ext cx="4845552" cy="2907327"/>
          </a:xfrm>
          <a:prstGeom prst="rect">
            <a:avLst/>
          </a:prstGeom>
          <a:ln w="12700">
            <a:miter lim="400000"/>
          </a:ln>
        </p:spPr>
      </p:pic>
      <p:pic>
        <p:nvPicPr>
          <p:cNvPr id="180" name="Shape 174" descr="Shape 174"/>
          <p:cNvPicPr>
            <a:picLocks noChangeAspect="1"/>
          </p:cNvPicPr>
          <p:nvPr/>
        </p:nvPicPr>
        <p:blipFill>
          <a:blip r:embed="rId3">
            <a:extLst/>
          </a:blip>
          <a:stretch>
            <a:fillRect/>
          </a:stretch>
        </p:blipFill>
        <p:spPr>
          <a:xfrm>
            <a:off x="4092637" y="1804385"/>
            <a:ext cx="4958425" cy="296345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80"/>
                                        </p:tgtEl>
                                        <p:attrNameLst>
                                          <p:attrName>style.visibility</p:attrName>
                                        </p:attrNameLst>
                                      </p:cBhvr>
                                      <p:to>
                                        <p:strVal val="visible"/>
                                      </p:to>
                                    </p:set>
                                    <p:animEffect transition="in" filter="dissolve">
                                      <p:cBhvr>
                                        <p:cTn id="7" dur="1000"/>
                                        <p:tgtEl>
                                          <p:spTgt spid="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61"/>
          <p:cNvSpPr>
            <a:spLocks noGrp="1"/>
          </p:cNvSpPr>
          <p:nvPr>
            <p:ph type="title"/>
          </p:nvPr>
        </p:nvSpPr>
        <p:spPr>
          <a:xfrm>
            <a:off x="311699" y="445025"/>
            <a:ext cx="8520601" cy="572702"/>
          </a:xfrm>
          <a:prstGeom prst="rect">
            <a:avLst/>
          </a:prstGeom>
        </p:spPr>
        <p:txBody>
          <a:bodyPr/>
          <a:lstStyle>
            <a:lvl1pPr defTabSz="822958">
              <a:defRPr sz="2500"/>
            </a:lvl1pPr>
          </a:lstStyle>
          <a:p>
            <a:r>
              <a:t>Overview</a:t>
            </a:r>
          </a:p>
        </p:txBody>
      </p:sp>
      <p:sp>
        <p:nvSpPr>
          <p:cNvPr id="117" name="Shape 62"/>
          <p:cNvSpPr>
            <a:spLocks noGrp="1"/>
          </p:cNvSpPr>
          <p:nvPr>
            <p:ph type="body" sz="half" idx="1"/>
          </p:nvPr>
        </p:nvSpPr>
        <p:spPr>
          <a:xfrm>
            <a:off x="311700" y="1152475"/>
            <a:ext cx="4752300" cy="3553499"/>
          </a:xfrm>
          <a:prstGeom prst="rect">
            <a:avLst/>
          </a:prstGeom>
        </p:spPr>
        <p:txBody>
          <a:bodyPr/>
          <a:lstStyle/>
          <a:p>
            <a:pPr defTabSz="685800">
              <a:spcBef>
                <a:spcPts val="1200"/>
              </a:spcBef>
              <a:defRPr sz="1300"/>
            </a:pPr>
            <a:r>
              <a:t>Sprains, strains, dislocations and fractures</a:t>
            </a:r>
          </a:p>
          <a:p>
            <a:pPr defTabSz="685800">
              <a:spcBef>
                <a:spcPts val="1200"/>
              </a:spcBef>
              <a:defRPr sz="1300"/>
            </a:pPr>
            <a:r>
              <a:t>“VONCHOP”</a:t>
            </a:r>
          </a:p>
          <a:p>
            <a:pPr marL="342900" indent="-171450" defTabSz="685800">
              <a:spcBef>
                <a:spcPts val="1200"/>
              </a:spcBef>
              <a:buClr>
                <a:schemeClr val="accent3"/>
              </a:buClr>
              <a:buSzPct val="100000"/>
              <a:buFont typeface="Helvetica"/>
              <a:buChar char="-"/>
              <a:defRPr sz="1300"/>
            </a:pPr>
            <a:r>
              <a:t>Vascular compromise</a:t>
            </a:r>
          </a:p>
          <a:p>
            <a:pPr marL="342900" indent="-171450" defTabSz="685800">
              <a:spcBef>
                <a:spcPts val="1200"/>
              </a:spcBef>
              <a:buClr>
                <a:schemeClr val="accent3"/>
              </a:buClr>
              <a:buSzPct val="100000"/>
              <a:buFont typeface="Helvetica"/>
              <a:buChar char="-"/>
              <a:defRPr sz="1300"/>
            </a:pPr>
            <a:r>
              <a:t>Open fracture</a:t>
            </a:r>
          </a:p>
          <a:p>
            <a:pPr marL="342900" indent="-171450" defTabSz="685800">
              <a:spcBef>
                <a:spcPts val="1200"/>
              </a:spcBef>
              <a:buClr>
                <a:schemeClr val="accent3"/>
              </a:buClr>
              <a:buSzPct val="100000"/>
              <a:buFont typeface="Helvetica"/>
              <a:buChar char="-"/>
              <a:defRPr sz="1300"/>
            </a:pPr>
            <a:r>
              <a:t>Neurologic deficit (cauda equina)</a:t>
            </a:r>
          </a:p>
          <a:p>
            <a:pPr marL="342900" indent="-171450" defTabSz="685800">
              <a:spcBef>
                <a:spcPts val="1200"/>
              </a:spcBef>
              <a:buClr>
                <a:schemeClr val="accent3"/>
              </a:buClr>
              <a:buSzPct val="100000"/>
              <a:buFont typeface="Helvetica"/>
              <a:buChar char="-"/>
              <a:defRPr sz="1300"/>
            </a:pPr>
            <a:r>
              <a:t>Compartment Syndrome</a:t>
            </a:r>
          </a:p>
          <a:p>
            <a:pPr marL="342900" indent="-171450" defTabSz="685800">
              <a:spcBef>
                <a:spcPts val="1200"/>
              </a:spcBef>
              <a:buClr>
                <a:schemeClr val="accent3"/>
              </a:buClr>
              <a:buSzPct val="100000"/>
              <a:buFont typeface="Helvetica"/>
              <a:buChar char="-"/>
              <a:defRPr sz="1300"/>
            </a:pPr>
            <a:r>
              <a:t>Hip dislocation</a:t>
            </a:r>
          </a:p>
          <a:p>
            <a:pPr marL="342900" indent="-171450" defTabSz="685800">
              <a:spcBef>
                <a:spcPts val="1200"/>
              </a:spcBef>
              <a:buClr>
                <a:schemeClr val="accent3"/>
              </a:buClr>
              <a:buSzPct val="100000"/>
              <a:buFont typeface="Helvetica"/>
              <a:buChar char="-"/>
              <a:defRPr sz="1300"/>
            </a:pPr>
            <a:r>
              <a:t>Osteomyelitis (septic arthritis)</a:t>
            </a:r>
          </a:p>
          <a:p>
            <a:pPr marL="342900" indent="-171450" defTabSz="685800">
              <a:spcBef>
                <a:spcPts val="1200"/>
              </a:spcBef>
              <a:buClr>
                <a:schemeClr val="accent3"/>
              </a:buClr>
              <a:buSzPct val="100000"/>
              <a:buFont typeface="Helvetica"/>
              <a:buChar char="-"/>
              <a:defRPr sz="1300"/>
            </a:pPr>
            <a:r>
              <a:t>Pelvic Fracture (unstable)</a:t>
            </a:r>
          </a:p>
        </p:txBody>
      </p:sp>
      <p:pic>
        <p:nvPicPr>
          <p:cNvPr id="118" name="Shape 63" descr="Shape 63"/>
          <p:cNvPicPr>
            <a:picLocks noChangeAspect="1"/>
          </p:cNvPicPr>
          <p:nvPr/>
        </p:nvPicPr>
        <p:blipFill>
          <a:blip r:embed="rId2">
            <a:extLst/>
          </a:blip>
          <a:stretch>
            <a:fillRect/>
          </a:stretch>
        </p:blipFill>
        <p:spPr>
          <a:xfrm>
            <a:off x="5107075" y="0"/>
            <a:ext cx="3467103" cy="5143500"/>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79"/>
          <p:cNvSpPr>
            <a:spLocks noGrp="1"/>
          </p:cNvSpPr>
          <p:nvPr>
            <p:ph type="title"/>
          </p:nvPr>
        </p:nvSpPr>
        <p:spPr>
          <a:xfrm>
            <a:off x="311699" y="445025"/>
            <a:ext cx="8520601" cy="572702"/>
          </a:xfrm>
          <a:prstGeom prst="rect">
            <a:avLst/>
          </a:prstGeom>
        </p:spPr>
        <p:txBody>
          <a:bodyPr/>
          <a:lstStyle>
            <a:lvl1pPr algn="ctr" defTabSz="822958">
              <a:defRPr sz="2500"/>
            </a:lvl1pPr>
          </a:lstStyle>
          <a:p>
            <a:r>
              <a:t>Hip Dislocation</a:t>
            </a:r>
          </a:p>
        </p:txBody>
      </p:sp>
      <p:sp>
        <p:nvSpPr>
          <p:cNvPr id="183" name="Shape 180"/>
          <p:cNvSpPr>
            <a:spLocks noGrp="1"/>
          </p:cNvSpPr>
          <p:nvPr>
            <p:ph type="body" sz="half" idx="1"/>
          </p:nvPr>
        </p:nvSpPr>
        <p:spPr>
          <a:xfrm>
            <a:off x="311697" y="1152475"/>
            <a:ext cx="4168806" cy="3442200"/>
          </a:xfrm>
          <a:prstGeom prst="rect">
            <a:avLst/>
          </a:prstGeom>
        </p:spPr>
        <p:txBody>
          <a:bodyPr/>
          <a:lstStyle/>
          <a:p>
            <a:pPr marL="443483" indent="-221740" defTabSz="886966">
              <a:spcBef>
                <a:spcPts val="1500"/>
              </a:spcBef>
              <a:buClr>
                <a:schemeClr val="accent3"/>
              </a:buClr>
              <a:buSzPct val="100000"/>
              <a:buFont typeface="Helvetica"/>
              <a:buChar char="-"/>
              <a:defRPr sz="1700"/>
            </a:pPr>
            <a:r>
              <a:t>most commonly posterior dislocations</a:t>
            </a:r>
          </a:p>
          <a:p>
            <a:pPr marL="443483" indent="-221740" defTabSz="886966">
              <a:spcBef>
                <a:spcPts val="1500"/>
              </a:spcBef>
              <a:buClr>
                <a:schemeClr val="accent3"/>
              </a:buClr>
              <a:buSzPct val="100000"/>
              <a:buFont typeface="Helvetica"/>
              <a:buChar char="-"/>
              <a:defRPr sz="1700"/>
            </a:pPr>
            <a:r>
              <a:t>often seen with knee-to-dashboard injuries</a:t>
            </a:r>
          </a:p>
          <a:p>
            <a:pPr marL="443483" indent="-221740" defTabSz="886966">
              <a:spcBef>
                <a:spcPts val="1500"/>
              </a:spcBef>
              <a:buClr>
                <a:schemeClr val="accent3"/>
              </a:buClr>
              <a:buSzPct val="100000"/>
              <a:buFont typeface="Helvetica"/>
              <a:buChar char="-"/>
              <a:defRPr sz="1700"/>
            </a:pPr>
            <a:r>
              <a:t>one of the orthopedic emergencies as this must be reduced within 6hrs → high risk of avascular necrosis</a:t>
            </a:r>
          </a:p>
          <a:p>
            <a:pPr marL="443483" indent="-221740" defTabSz="886966">
              <a:spcBef>
                <a:spcPts val="1500"/>
              </a:spcBef>
              <a:buClr>
                <a:schemeClr val="accent3"/>
              </a:buClr>
              <a:buSzPct val="100000"/>
              <a:buFont typeface="Helvetica"/>
              <a:buChar char="-"/>
              <a:defRPr sz="1700"/>
            </a:pPr>
            <a:r>
              <a:t>more likely to be seen in the setting of a hip replacement</a:t>
            </a:r>
          </a:p>
        </p:txBody>
      </p:sp>
      <p:pic>
        <p:nvPicPr>
          <p:cNvPr id="184" name="Shape 181" descr="Shape 181"/>
          <p:cNvPicPr>
            <a:picLocks noChangeAspect="1"/>
          </p:cNvPicPr>
          <p:nvPr/>
        </p:nvPicPr>
        <p:blipFill>
          <a:blip r:embed="rId2">
            <a:extLst/>
          </a:blip>
          <a:stretch>
            <a:fillRect/>
          </a:stretch>
        </p:blipFill>
        <p:spPr>
          <a:xfrm>
            <a:off x="4480373" y="1296569"/>
            <a:ext cx="4447026" cy="3338753"/>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Shape 186"/>
          <p:cNvSpPr>
            <a:spLocks noGrp="1"/>
          </p:cNvSpPr>
          <p:nvPr>
            <p:ph type="title"/>
          </p:nvPr>
        </p:nvSpPr>
        <p:spPr>
          <a:xfrm>
            <a:off x="311699" y="445025"/>
            <a:ext cx="8520601" cy="572702"/>
          </a:xfrm>
          <a:prstGeom prst="rect">
            <a:avLst/>
          </a:prstGeom>
        </p:spPr>
        <p:txBody>
          <a:bodyPr/>
          <a:lstStyle>
            <a:lvl1pPr algn="ctr" defTabSz="822958">
              <a:defRPr sz="2500"/>
            </a:lvl1pPr>
          </a:lstStyle>
          <a:p>
            <a:r>
              <a:t>Compartment Syndrome</a:t>
            </a:r>
          </a:p>
        </p:txBody>
      </p:sp>
      <p:sp>
        <p:nvSpPr>
          <p:cNvPr id="187" name="Shape 187"/>
          <p:cNvSpPr>
            <a:spLocks noGrp="1"/>
          </p:cNvSpPr>
          <p:nvPr>
            <p:ph type="body" idx="1"/>
          </p:nvPr>
        </p:nvSpPr>
        <p:spPr>
          <a:xfrm>
            <a:off x="311699" y="1152475"/>
            <a:ext cx="8520601" cy="3416400"/>
          </a:xfrm>
          <a:prstGeom prst="rect">
            <a:avLst/>
          </a:prstGeom>
        </p:spPr>
        <p:txBody>
          <a:bodyPr/>
          <a:lstStyle/>
          <a:p>
            <a:pPr indent="228600">
              <a:defRPr u="sng"/>
            </a:pPr>
            <a:r>
              <a:t>an increase in the interstitial pressure over its capillary perfusion pressure due to the accumulation of necrotic debris and hemorrhage</a:t>
            </a:r>
          </a:p>
          <a:p>
            <a:pPr>
              <a:defRPr>
                <a:solidFill>
                  <a:srgbClr val="FF0000"/>
                </a:solidFill>
              </a:defRPr>
            </a:pPr>
            <a:r>
              <a:t>Acute causes: tibial or</a:t>
            </a:r>
            <a:r>
              <a:rPr u="sng">
                <a:solidFill>
                  <a:srgbClr val="0000FF"/>
                </a:solidFill>
                <a:uFill>
                  <a:solidFill>
                    <a:srgbClr val="0000FF"/>
                  </a:solidFill>
                </a:uFill>
                <a:hlinkClick r:id="rId2"/>
              </a:rPr>
              <a:t> </a:t>
            </a:r>
            <a:r>
              <a:t>forearm fractures, ischemic</a:t>
            </a:r>
            <a:r>
              <a:rPr u="sng">
                <a:solidFill>
                  <a:srgbClr val="0000FF"/>
                </a:solidFill>
                <a:uFill>
                  <a:solidFill>
                    <a:srgbClr val="0000FF"/>
                  </a:solidFill>
                </a:uFill>
                <a:hlinkClick r:id="rId3"/>
              </a:rPr>
              <a:t> </a:t>
            </a:r>
            <a:r>
              <a:t>reperfusion following injury,</a:t>
            </a:r>
            <a:r>
              <a:rPr u="sng">
                <a:solidFill>
                  <a:srgbClr val="0000FF"/>
                </a:solidFill>
                <a:uFill>
                  <a:solidFill>
                    <a:srgbClr val="0000FF"/>
                  </a:solidFill>
                </a:uFill>
                <a:hlinkClick r:id="rId4"/>
              </a:rPr>
              <a:t> </a:t>
            </a:r>
            <a:r>
              <a:t>hemorrhage, vascular puncture,</a:t>
            </a:r>
            <a:r>
              <a:rPr u="sng">
                <a:solidFill>
                  <a:srgbClr val="0000FF"/>
                </a:solidFill>
                <a:uFill>
                  <a:solidFill>
                    <a:srgbClr val="0000FF"/>
                  </a:solidFill>
                </a:uFill>
                <a:hlinkClick r:id="rId5"/>
              </a:rPr>
              <a:t> </a:t>
            </a:r>
            <a:r>
              <a:t>IV drug injection,</a:t>
            </a:r>
            <a:r>
              <a:rPr u="sng">
                <a:solidFill>
                  <a:srgbClr val="0000FF"/>
                </a:solidFill>
                <a:uFill>
                  <a:solidFill>
                    <a:srgbClr val="0000FF"/>
                  </a:solidFill>
                </a:uFill>
                <a:hlinkClick r:id="rId6"/>
              </a:rPr>
              <a:t> </a:t>
            </a:r>
            <a:r>
              <a:t>casts, prolonged limb compression, crush injuries and</a:t>
            </a:r>
            <a:r>
              <a:rPr u="sng">
                <a:solidFill>
                  <a:srgbClr val="0000FF"/>
                </a:solidFill>
                <a:uFill>
                  <a:solidFill>
                    <a:srgbClr val="0000FF"/>
                  </a:solidFill>
                </a:uFill>
                <a:hlinkClick r:id="rId7"/>
              </a:rPr>
              <a:t> </a:t>
            </a:r>
            <a:r>
              <a:t>burns.</a:t>
            </a:r>
          </a:p>
          <a:p>
            <a:r>
              <a:t>Chronic causes: exercise induced, usually not an emergency, goes away within 30 minutes of onset, but may lead to transient or permanent nerve damage, most commonly affects the anterior part of the leg (confused with shin splints)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92"/>
          <p:cNvSpPr>
            <a:spLocks noGrp="1"/>
          </p:cNvSpPr>
          <p:nvPr>
            <p:ph type="title"/>
          </p:nvPr>
        </p:nvSpPr>
        <p:spPr>
          <a:xfrm>
            <a:off x="410524" y="445025"/>
            <a:ext cx="8520601" cy="572702"/>
          </a:xfrm>
          <a:prstGeom prst="rect">
            <a:avLst/>
          </a:prstGeom>
        </p:spPr>
        <p:txBody>
          <a:bodyPr/>
          <a:lstStyle>
            <a:lvl1pPr algn="ctr" defTabSz="822958">
              <a:defRPr sz="2500"/>
            </a:lvl1pPr>
          </a:lstStyle>
          <a:p>
            <a:r>
              <a:t>Compartment Syndrome</a:t>
            </a:r>
          </a:p>
        </p:txBody>
      </p:sp>
      <p:sp>
        <p:nvSpPr>
          <p:cNvPr id="190" name="Shape 193"/>
          <p:cNvSpPr>
            <a:spLocks noGrp="1"/>
          </p:cNvSpPr>
          <p:nvPr>
            <p:ph type="body" sz="half" idx="1"/>
          </p:nvPr>
        </p:nvSpPr>
        <p:spPr>
          <a:xfrm>
            <a:off x="311698" y="1152475"/>
            <a:ext cx="4995904" cy="3592199"/>
          </a:xfrm>
          <a:prstGeom prst="rect">
            <a:avLst/>
          </a:prstGeom>
        </p:spPr>
        <p:txBody>
          <a:bodyPr/>
          <a:lstStyle/>
          <a:p>
            <a:pPr defTabSz="777240">
              <a:spcBef>
                <a:spcPts val="1300"/>
              </a:spcBef>
              <a:defRPr sz="1500">
                <a:solidFill>
                  <a:srgbClr val="FF0000"/>
                </a:solidFill>
              </a:defRPr>
            </a:pPr>
            <a:r>
              <a:t>The 6P’s</a:t>
            </a:r>
          </a:p>
          <a:p>
            <a:pPr marL="388619" indent="-194308" defTabSz="777240">
              <a:spcBef>
                <a:spcPts val="1300"/>
              </a:spcBef>
              <a:buClr>
                <a:schemeClr val="accent3"/>
              </a:buClr>
              <a:buSzPct val="100000"/>
              <a:buFont typeface="Helvetica"/>
              <a:buChar char="-"/>
              <a:defRPr sz="1500">
                <a:solidFill>
                  <a:srgbClr val="FF0000"/>
                </a:solidFill>
              </a:defRPr>
            </a:pPr>
            <a:r>
              <a:t>Pain: </a:t>
            </a:r>
            <a:r>
              <a:rPr>
                <a:solidFill>
                  <a:schemeClr val="accent3"/>
                </a:solidFill>
              </a:rPr>
              <a:t>out of proportion to clinical exam (most significant early sign)</a:t>
            </a:r>
          </a:p>
          <a:p>
            <a:pPr marL="388619" indent="-194308" defTabSz="777240">
              <a:spcBef>
                <a:spcPts val="1300"/>
              </a:spcBef>
              <a:buClr>
                <a:schemeClr val="accent3"/>
              </a:buClr>
              <a:buSzPct val="100000"/>
              <a:buFont typeface="Helvetica"/>
              <a:buChar char="-"/>
              <a:defRPr sz="1500">
                <a:solidFill>
                  <a:srgbClr val="FF0000"/>
                </a:solidFill>
              </a:defRPr>
            </a:pPr>
            <a:r>
              <a:t>Pressure:</a:t>
            </a:r>
            <a:r>
              <a:rPr>
                <a:solidFill>
                  <a:schemeClr val="accent3"/>
                </a:solidFill>
              </a:rPr>
              <a:t> Tense Swelling (Early consistent finding)</a:t>
            </a:r>
          </a:p>
          <a:p>
            <a:pPr marL="388619" indent="-194308" defTabSz="777240">
              <a:spcBef>
                <a:spcPts val="1300"/>
              </a:spcBef>
              <a:buClr>
                <a:schemeClr val="accent3"/>
              </a:buClr>
              <a:buSzPct val="100000"/>
              <a:buFont typeface="Helvetica"/>
              <a:buChar char="-"/>
              <a:defRPr sz="1500">
                <a:solidFill>
                  <a:srgbClr val="FF0000"/>
                </a:solidFill>
              </a:defRPr>
            </a:pPr>
            <a:r>
              <a:t>Pain:</a:t>
            </a:r>
            <a:r>
              <a:rPr>
                <a:solidFill>
                  <a:schemeClr val="accent3"/>
                </a:solidFill>
              </a:rPr>
              <a:t> With passive stretch</a:t>
            </a:r>
          </a:p>
          <a:p>
            <a:pPr marL="388619" indent="-194308" defTabSz="777240">
              <a:spcBef>
                <a:spcPts val="1300"/>
              </a:spcBef>
              <a:buClr>
                <a:schemeClr val="accent3"/>
              </a:buClr>
              <a:buSzPct val="100000"/>
              <a:buFont typeface="Helvetica"/>
              <a:buChar char="-"/>
              <a:defRPr sz="1500">
                <a:solidFill>
                  <a:srgbClr val="FF0000"/>
                </a:solidFill>
              </a:defRPr>
            </a:pPr>
            <a:r>
              <a:t>Paralysis: </a:t>
            </a:r>
            <a:r>
              <a:rPr>
                <a:solidFill>
                  <a:schemeClr val="accent3"/>
                </a:solidFill>
              </a:rPr>
              <a:t>muscle weakness</a:t>
            </a:r>
          </a:p>
          <a:p>
            <a:pPr marL="388619" indent="-194308" defTabSz="777240">
              <a:spcBef>
                <a:spcPts val="1300"/>
              </a:spcBef>
              <a:buClr>
                <a:schemeClr val="accent3"/>
              </a:buClr>
              <a:buSzPct val="100000"/>
              <a:buFont typeface="Helvetica"/>
              <a:buChar char="-"/>
              <a:defRPr sz="1500">
                <a:solidFill>
                  <a:srgbClr val="FF0000"/>
                </a:solidFill>
              </a:defRPr>
            </a:pPr>
            <a:r>
              <a:t>Pulses:</a:t>
            </a:r>
            <a:r>
              <a:rPr>
                <a:solidFill>
                  <a:schemeClr val="accent3"/>
                </a:solidFill>
              </a:rPr>
              <a:t> Present (Pale Toes)</a:t>
            </a:r>
          </a:p>
          <a:p>
            <a:pPr marL="388619" indent="-194308" defTabSz="777240">
              <a:spcBef>
                <a:spcPts val="1300"/>
              </a:spcBef>
              <a:buClr>
                <a:schemeClr val="accent3"/>
              </a:buClr>
              <a:buSzPct val="100000"/>
              <a:buFont typeface="Helvetica"/>
              <a:buChar char="-"/>
              <a:defRPr sz="1500">
                <a:solidFill>
                  <a:srgbClr val="FF0000"/>
                </a:solidFill>
              </a:defRPr>
            </a:pPr>
            <a:r>
              <a:t>Paresthesia: </a:t>
            </a:r>
            <a:r>
              <a:rPr>
                <a:solidFill>
                  <a:schemeClr val="accent3"/>
                </a:solidFill>
              </a:rPr>
              <a:t>Sensory Deficit (Usually Late)</a:t>
            </a:r>
          </a:p>
        </p:txBody>
      </p:sp>
      <p:pic>
        <p:nvPicPr>
          <p:cNvPr id="191" name="Shape 194" descr="Shape 194"/>
          <p:cNvPicPr>
            <a:picLocks noChangeAspect="1"/>
          </p:cNvPicPr>
          <p:nvPr/>
        </p:nvPicPr>
        <p:blipFill>
          <a:blip r:embed="rId2">
            <a:extLst/>
          </a:blip>
          <a:stretch>
            <a:fillRect/>
          </a:stretch>
        </p:blipFill>
        <p:spPr>
          <a:xfrm>
            <a:off x="5827171" y="1217025"/>
            <a:ext cx="2784552" cy="35276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9"/>
          <p:cNvSpPr>
            <a:spLocks noGrp="1"/>
          </p:cNvSpPr>
          <p:nvPr>
            <p:ph type="title"/>
          </p:nvPr>
        </p:nvSpPr>
        <p:spPr>
          <a:xfrm>
            <a:off x="311699" y="445025"/>
            <a:ext cx="8520601" cy="572702"/>
          </a:xfrm>
          <a:prstGeom prst="rect">
            <a:avLst/>
          </a:prstGeom>
        </p:spPr>
        <p:txBody>
          <a:bodyPr/>
          <a:lstStyle>
            <a:lvl1pPr algn="ctr" defTabSz="822958">
              <a:defRPr sz="2500"/>
            </a:lvl1pPr>
          </a:lstStyle>
          <a:p>
            <a:r>
              <a:t>Where to Direct Your Trauma Assessment</a:t>
            </a:r>
          </a:p>
        </p:txBody>
      </p:sp>
      <p:pic>
        <p:nvPicPr>
          <p:cNvPr id="194" name="Shape 200" descr="Shape 200"/>
          <p:cNvPicPr>
            <a:picLocks noChangeAspect="1"/>
          </p:cNvPicPr>
          <p:nvPr/>
        </p:nvPicPr>
        <p:blipFill>
          <a:blip r:embed="rId2">
            <a:extLst/>
          </a:blip>
          <a:stretch>
            <a:fillRect/>
          </a:stretch>
        </p:blipFill>
        <p:spPr>
          <a:xfrm>
            <a:off x="2224650" y="1159324"/>
            <a:ext cx="4572003" cy="34290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205"/>
          <p:cNvSpPr>
            <a:spLocks noGrp="1"/>
          </p:cNvSpPr>
          <p:nvPr>
            <p:ph type="title"/>
          </p:nvPr>
        </p:nvSpPr>
        <p:spPr>
          <a:xfrm>
            <a:off x="311699" y="445025"/>
            <a:ext cx="8520601" cy="572702"/>
          </a:xfrm>
          <a:prstGeom prst="rect">
            <a:avLst/>
          </a:prstGeom>
        </p:spPr>
        <p:txBody>
          <a:bodyPr/>
          <a:lstStyle>
            <a:lvl1pPr algn="ctr" defTabSz="822958">
              <a:defRPr sz="2500"/>
            </a:lvl1pPr>
          </a:lstStyle>
          <a:p>
            <a:r>
              <a:t>Why Pelvic Frx is So Concerning...</a:t>
            </a:r>
          </a:p>
        </p:txBody>
      </p:sp>
      <p:sp>
        <p:nvSpPr>
          <p:cNvPr id="197" name="Shape 206"/>
          <p:cNvSpPr>
            <a:spLocks noGrp="1"/>
          </p:cNvSpPr>
          <p:nvPr>
            <p:ph type="body" sz="half" idx="1"/>
          </p:nvPr>
        </p:nvSpPr>
        <p:spPr>
          <a:xfrm>
            <a:off x="311697" y="1152472"/>
            <a:ext cx="5223006" cy="3480605"/>
          </a:xfrm>
          <a:prstGeom prst="rect">
            <a:avLst/>
          </a:prstGeom>
        </p:spPr>
        <p:txBody>
          <a:bodyPr/>
          <a:lstStyle/>
          <a:p>
            <a:pPr marL="374904" indent="-187452" defTabSz="749808">
              <a:spcBef>
                <a:spcPts val="1300"/>
              </a:spcBef>
              <a:buClr>
                <a:schemeClr val="accent3"/>
              </a:buClr>
              <a:buSzPct val="100000"/>
              <a:buFont typeface="Helvetica"/>
              <a:buChar char="-"/>
              <a:defRPr sz="1400"/>
            </a:pPr>
            <a:r>
              <a:t>Usually takes a tremendous amount of force</a:t>
            </a:r>
          </a:p>
          <a:p>
            <a:pPr marL="374904" indent="-187452" defTabSz="749808">
              <a:spcBef>
                <a:spcPts val="1300"/>
              </a:spcBef>
              <a:buClr>
                <a:schemeClr val="accent3"/>
              </a:buClr>
              <a:buSzPct val="100000"/>
              <a:buFont typeface="Helvetica"/>
              <a:buChar char="-"/>
              <a:defRPr sz="1400"/>
            </a:pPr>
            <a:r>
              <a:t>The pelvis is highly vascularized</a:t>
            </a:r>
          </a:p>
          <a:p>
            <a:pPr marL="374904" indent="-187452" defTabSz="749808">
              <a:spcBef>
                <a:spcPts val="1300"/>
              </a:spcBef>
              <a:buClr>
                <a:schemeClr val="accent3"/>
              </a:buClr>
              <a:buSzPct val="100000"/>
              <a:buFont typeface="Helvetica"/>
              <a:buChar char="-"/>
              <a:defRPr sz="1400"/>
            </a:pPr>
            <a:r>
              <a:t>One of the places you can lose a lot of blood without any obvious signs</a:t>
            </a:r>
          </a:p>
          <a:p>
            <a:pPr marL="374904" indent="-187452" defTabSz="749808">
              <a:spcBef>
                <a:spcPts val="1300"/>
              </a:spcBef>
              <a:buClr>
                <a:schemeClr val="accent3"/>
              </a:buClr>
              <a:buSzPct val="100000"/>
              <a:buFont typeface="Helvetica"/>
              <a:buChar char="-"/>
              <a:defRPr sz="1400"/>
            </a:pPr>
            <a:r>
              <a:t>damage to the genitourinary system</a:t>
            </a:r>
          </a:p>
          <a:p>
            <a:pPr defTabSz="749808">
              <a:spcBef>
                <a:spcPts val="1300"/>
              </a:spcBef>
              <a:defRPr sz="1400" u="sng">
                <a:solidFill>
                  <a:srgbClr val="E69138"/>
                </a:solidFill>
              </a:defRPr>
            </a:pPr>
            <a:r>
              <a:t>Major Assessment and Treatment</a:t>
            </a:r>
          </a:p>
          <a:p>
            <a:pPr marL="374904" indent="-187452" defTabSz="749808">
              <a:spcBef>
                <a:spcPts val="1300"/>
              </a:spcBef>
              <a:buClr>
                <a:srgbClr val="E69138"/>
              </a:buClr>
              <a:buSzPct val="100000"/>
              <a:buFont typeface="Helvetica"/>
              <a:buChar char="-"/>
              <a:defRPr sz="1400">
                <a:solidFill>
                  <a:srgbClr val="E69138"/>
                </a:solidFill>
              </a:defRPr>
            </a:pPr>
            <a:r>
              <a:t>make sure you “rock the pelvis” as part of your trauma assessment</a:t>
            </a:r>
          </a:p>
          <a:p>
            <a:pPr marL="374904" indent="-187452" defTabSz="749808">
              <a:spcBef>
                <a:spcPts val="1300"/>
              </a:spcBef>
              <a:buClr>
                <a:srgbClr val="E69138"/>
              </a:buClr>
              <a:buSzPct val="100000"/>
              <a:buFont typeface="Helvetica"/>
              <a:buChar char="-"/>
              <a:defRPr sz="1400">
                <a:solidFill>
                  <a:srgbClr val="E69138"/>
                </a:solidFill>
              </a:defRPr>
            </a:pPr>
            <a:r>
              <a:t>Apply pelvic binder</a:t>
            </a:r>
          </a:p>
        </p:txBody>
      </p:sp>
      <p:pic>
        <p:nvPicPr>
          <p:cNvPr id="198" name="Shape 207" descr="Shape 207"/>
          <p:cNvPicPr>
            <a:picLocks noChangeAspect="1"/>
          </p:cNvPicPr>
          <p:nvPr/>
        </p:nvPicPr>
        <p:blipFill>
          <a:blip r:embed="rId2">
            <a:extLst/>
          </a:blip>
          <a:stretch>
            <a:fillRect/>
          </a:stretch>
        </p:blipFill>
        <p:spPr>
          <a:xfrm>
            <a:off x="5675000" y="1577073"/>
            <a:ext cx="3334427" cy="263140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Shape 212"/>
          <p:cNvSpPr>
            <a:spLocks noGrp="1"/>
          </p:cNvSpPr>
          <p:nvPr>
            <p:ph type="title"/>
          </p:nvPr>
        </p:nvSpPr>
        <p:spPr>
          <a:xfrm>
            <a:off x="311699" y="445025"/>
            <a:ext cx="8520601" cy="572702"/>
          </a:xfrm>
          <a:prstGeom prst="rect">
            <a:avLst/>
          </a:prstGeom>
        </p:spPr>
        <p:txBody>
          <a:bodyPr/>
          <a:lstStyle>
            <a:lvl1pPr algn="ctr" defTabSz="822958">
              <a:defRPr sz="2500"/>
            </a:lvl1pPr>
          </a:lstStyle>
          <a:p>
            <a:r>
              <a:t>Pelvic Binder</a:t>
            </a:r>
          </a:p>
        </p:txBody>
      </p:sp>
      <p:sp>
        <p:nvSpPr>
          <p:cNvPr id="201" name="Shape 213"/>
          <p:cNvSpPr>
            <a:spLocks noGrp="1"/>
          </p:cNvSpPr>
          <p:nvPr>
            <p:ph type="body" sz="half" idx="1"/>
          </p:nvPr>
        </p:nvSpPr>
        <p:spPr>
          <a:xfrm>
            <a:off x="311697" y="1152472"/>
            <a:ext cx="3994205" cy="3436504"/>
          </a:xfrm>
          <a:prstGeom prst="rect">
            <a:avLst/>
          </a:prstGeom>
        </p:spPr>
        <p:txBody>
          <a:bodyPr/>
          <a:lstStyle/>
          <a:p>
            <a:pPr>
              <a:defRPr sz="1400">
                <a:solidFill>
                  <a:srgbClr val="000000"/>
                </a:solidFill>
                <a:latin typeface="Arial"/>
                <a:ea typeface="Arial"/>
                <a:cs typeface="Arial"/>
                <a:sym typeface="Arial"/>
              </a:defRPr>
            </a:pPr>
            <a:r>
              <a:t>In general, the literature demonstrates that in the hemodynamically stable, alert and oriented trauma patient with no distracting injury and no signs of pelvic fracture, pelvic stabilization is not required.</a:t>
            </a:r>
          </a:p>
          <a:p>
            <a:pPr marL="457200" indent="-317500">
              <a:buClr>
                <a:srgbClr val="000000"/>
              </a:buClr>
              <a:buSzPct val="100000"/>
              <a:buFont typeface="Arial"/>
              <a:buChar char="-"/>
              <a:defRPr sz="1400">
                <a:solidFill>
                  <a:srgbClr val="000000"/>
                </a:solidFill>
                <a:latin typeface="Arial"/>
                <a:ea typeface="Arial"/>
                <a:cs typeface="Arial"/>
                <a:sym typeface="Arial"/>
              </a:defRPr>
            </a:pPr>
            <a:r>
              <a:t>if any of these criteria fail to be met, or you have a high enough suspicion you must apply a binder</a:t>
            </a:r>
          </a:p>
        </p:txBody>
      </p:sp>
      <p:pic>
        <p:nvPicPr>
          <p:cNvPr id="202" name="Shape 214" descr="Shape 214"/>
          <p:cNvPicPr>
            <a:picLocks noChangeAspect="1"/>
          </p:cNvPicPr>
          <p:nvPr/>
        </p:nvPicPr>
        <p:blipFill>
          <a:blip r:embed="rId2">
            <a:extLst/>
          </a:blip>
          <a:stretch>
            <a:fillRect/>
          </a:stretch>
        </p:blipFill>
        <p:spPr>
          <a:xfrm>
            <a:off x="4814199" y="1152475"/>
            <a:ext cx="3829053" cy="2152651"/>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68"/>
          <p:cNvSpPr>
            <a:spLocks noGrp="1"/>
          </p:cNvSpPr>
          <p:nvPr>
            <p:ph type="title"/>
          </p:nvPr>
        </p:nvSpPr>
        <p:spPr>
          <a:xfrm>
            <a:off x="311699" y="197998"/>
            <a:ext cx="8520601" cy="502504"/>
          </a:xfrm>
          <a:prstGeom prst="rect">
            <a:avLst/>
          </a:prstGeom>
        </p:spPr>
        <p:txBody>
          <a:bodyPr/>
          <a:lstStyle>
            <a:lvl1pPr algn="ctr" defTabSz="694944">
              <a:defRPr sz="2100"/>
            </a:lvl1pPr>
          </a:lstStyle>
          <a:p>
            <a:r>
              <a:t>WTF?</a:t>
            </a:r>
          </a:p>
        </p:txBody>
      </p:sp>
      <p:sp>
        <p:nvSpPr>
          <p:cNvPr id="121" name="Shape 69"/>
          <p:cNvSpPr>
            <a:spLocks noGrp="1"/>
          </p:cNvSpPr>
          <p:nvPr>
            <p:ph type="body" sz="quarter" idx="1"/>
          </p:nvPr>
        </p:nvSpPr>
        <p:spPr>
          <a:xfrm>
            <a:off x="269349" y="4223349"/>
            <a:ext cx="8520601" cy="572702"/>
          </a:xfrm>
          <a:prstGeom prst="rect">
            <a:avLst/>
          </a:prstGeom>
        </p:spPr>
        <p:txBody>
          <a:bodyPr/>
          <a:lstStyle>
            <a:lvl1pPr>
              <a:defRPr sz="1200"/>
            </a:lvl1pPr>
          </a:lstStyle>
          <a:p>
            <a:r>
              <a:t>A 33-year-old man was admitted to the emergency department after a motorcycle accident. Clinical examination of the intubated patient showed a hard, swollen, bluish scrotum and an externally rotated and slightly shortened left leg</a:t>
            </a:r>
          </a:p>
        </p:txBody>
      </p:sp>
      <p:pic>
        <p:nvPicPr>
          <p:cNvPr id="122" name="Shape 70" descr="Shape 70"/>
          <p:cNvPicPr>
            <a:picLocks noChangeAspect="1"/>
          </p:cNvPicPr>
          <p:nvPr/>
        </p:nvPicPr>
        <p:blipFill>
          <a:blip r:embed="rId2">
            <a:extLst/>
          </a:blip>
          <a:stretch>
            <a:fillRect/>
          </a:stretch>
        </p:blipFill>
        <p:spPr>
          <a:xfrm>
            <a:off x="654974" y="771350"/>
            <a:ext cx="3651876" cy="3381150"/>
          </a:xfrm>
          <a:prstGeom prst="rect">
            <a:avLst/>
          </a:prstGeom>
          <a:ln w="12700">
            <a:miter lim="400000"/>
          </a:ln>
        </p:spPr>
      </p:pic>
      <p:pic>
        <p:nvPicPr>
          <p:cNvPr id="123" name="Shape 71" descr="Shape 71"/>
          <p:cNvPicPr>
            <a:picLocks noChangeAspect="1"/>
          </p:cNvPicPr>
          <p:nvPr/>
        </p:nvPicPr>
        <p:blipFill>
          <a:blip r:embed="rId3">
            <a:extLst/>
          </a:blip>
          <a:stretch>
            <a:fillRect/>
          </a:stretch>
        </p:blipFill>
        <p:spPr>
          <a:xfrm>
            <a:off x="5102078" y="753725"/>
            <a:ext cx="3730224" cy="341639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121"/>
                                        </p:tgtEl>
                                        <p:attrNameLst>
                                          <p:attrName>style.visibility</p:attrName>
                                        </p:attrNameLst>
                                      </p:cBhvr>
                                      <p:to>
                                        <p:strVal val="visible"/>
                                      </p:to>
                                    </p:set>
                                    <p:animEffect transition="in" filter="dissolve">
                                      <p:cBhvr>
                                        <p:cTn id="7" dur="10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Shape 76"/>
          <p:cNvSpPr>
            <a:spLocks noGrp="1"/>
          </p:cNvSpPr>
          <p:nvPr>
            <p:ph type="title"/>
          </p:nvPr>
        </p:nvSpPr>
        <p:spPr>
          <a:xfrm>
            <a:off x="311699" y="445025"/>
            <a:ext cx="8520601" cy="572702"/>
          </a:xfrm>
          <a:prstGeom prst="rect">
            <a:avLst/>
          </a:prstGeom>
        </p:spPr>
        <p:txBody>
          <a:bodyPr/>
          <a:lstStyle>
            <a:lvl1pPr algn="ctr" defTabSz="822958">
              <a:defRPr sz="2500"/>
            </a:lvl1pPr>
          </a:lstStyle>
          <a:p>
            <a:r>
              <a:t>Strain vs. Sprain</a:t>
            </a:r>
          </a:p>
        </p:txBody>
      </p:sp>
      <p:pic>
        <p:nvPicPr>
          <p:cNvPr id="126" name="Shape 77" descr="Shape 77"/>
          <p:cNvPicPr>
            <a:picLocks noChangeAspect="1"/>
          </p:cNvPicPr>
          <p:nvPr/>
        </p:nvPicPr>
        <p:blipFill>
          <a:blip r:embed="rId3">
            <a:extLst/>
          </a:blip>
          <a:stretch>
            <a:fillRect/>
          </a:stretch>
        </p:blipFill>
        <p:spPr>
          <a:xfrm>
            <a:off x="1167585" y="962037"/>
            <a:ext cx="7038978" cy="4029077"/>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82"/>
          <p:cNvSpPr>
            <a:spLocks noGrp="1"/>
          </p:cNvSpPr>
          <p:nvPr>
            <p:ph type="title"/>
          </p:nvPr>
        </p:nvSpPr>
        <p:spPr>
          <a:xfrm>
            <a:off x="311699" y="445025"/>
            <a:ext cx="8520601" cy="572702"/>
          </a:xfrm>
          <a:prstGeom prst="rect">
            <a:avLst/>
          </a:prstGeom>
        </p:spPr>
        <p:txBody>
          <a:bodyPr/>
          <a:lstStyle>
            <a:lvl1pPr algn="ctr" defTabSz="822958">
              <a:defRPr sz="2500"/>
            </a:lvl1pPr>
          </a:lstStyle>
          <a:p>
            <a:r>
              <a:t>What Are We Getting At?</a:t>
            </a:r>
          </a:p>
        </p:txBody>
      </p:sp>
      <p:sp>
        <p:nvSpPr>
          <p:cNvPr id="131" name="Shape 83"/>
          <p:cNvSpPr>
            <a:spLocks noGrp="1"/>
          </p:cNvSpPr>
          <p:nvPr>
            <p:ph type="body" idx="1"/>
          </p:nvPr>
        </p:nvSpPr>
        <p:spPr>
          <a:xfrm>
            <a:off x="311699" y="1152475"/>
            <a:ext cx="8520601" cy="3416400"/>
          </a:xfrm>
          <a:prstGeom prst="rect">
            <a:avLst/>
          </a:prstGeom>
        </p:spPr>
        <p:txBody>
          <a:bodyPr/>
          <a:lstStyle/>
          <a:p>
            <a:endParaRPr/>
          </a:p>
        </p:txBody>
      </p:sp>
      <p:pic>
        <p:nvPicPr>
          <p:cNvPr id="132" name="Shape 84" descr="Shape 84"/>
          <p:cNvPicPr>
            <a:picLocks noChangeAspect="1"/>
          </p:cNvPicPr>
          <p:nvPr/>
        </p:nvPicPr>
        <p:blipFill>
          <a:blip r:embed="rId2">
            <a:extLst/>
          </a:blip>
          <a:stretch>
            <a:fillRect/>
          </a:stretch>
        </p:blipFill>
        <p:spPr>
          <a:xfrm>
            <a:off x="394850" y="1152468"/>
            <a:ext cx="3906450" cy="1887224"/>
          </a:xfrm>
          <a:prstGeom prst="rect">
            <a:avLst/>
          </a:prstGeom>
          <a:ln w="12700">
            <a:miter lim="400000"/>
          </a:ln>
        </p:spPr>
      </p:pic>
      <p:pic>
        <p:nvPicPr>
          <p:cNvPr id="133" name="Shape 85" descr="Shape 85"/>
          <p:cNvPicPr>
            <a:picLocks noChangeAspect="1"/>
          </p:cNvPicPr>
          <p:nvPr/>
        </p:nvPicPr>
        <p:blipFill>
          <a:blip r:embed="rId3">
            <a:extLst/>
          </a:blip>
          <a:stretch>
            <a:fillRect/>
          </a:stretch>
        </p:blipFill>
        <p:spPr>
          <a:xfrm>
            <a:off x="4402899" y="1277313"/>
            <a:ext cx="3983202" cy="3233025"/>
          </a:xfrm>
          <a:prstGeom prst="rect">
            <a:avLst/>
          </a:prstGeom>
          <a:ln>
            <a:solidFill>
              <a:srgbClr val="FFFF00"/>
            </a:solidFill>
          </a:ln>
        </p:spPr>
      </p:pic>
      <p:sp>
        <p:nvSpPr>
          <p:cNvPr id="134" name="Shape 86"/>
          <p:cNvSpPr/>
          <p:nvPr/>
        </p:nvSpPr>
        <p:spPr>
          <a:xfrm>
            <a:off x="4957900" y="2761237"/>
            <a:ext cx="589803" cy="265202"/>
          </a:xfrm>
          <a:prstGeom prst="rightArrow">
            <a:avLst>
              <a:gd name="adj1" fmla="val 50000"/>
              <a:gd name="adj2" fmla="val 50000"/>
            </a:avLst>
          </a:prstGeom>
          <a:solidFill>
            <a:srgbClr val="63D297"/>
          </a:solidFill>
          <a:ln>
            <a:solidFill>
              <a:srgbClr val="4BA173"/>
            </a:solidFill>
          </a:ln>
        </p:spPr>
        <p:txBody>
          <a:bodyPr lIns="45718" tIns="45718" rIns="45718" bIns="45718" anchor="ctr"/>
          <a:lstStyle/>
          <a:p>
            <a:pPr>
              <a:defRPr>
                <a:solidFill>
                  <a:srgbClr val="000000"/>
                </a:solidFill>
                <a:latin typeface="Arial"/>
                <a:ea typeface="Arial"/>
                <a:cs typeface="Arial"/>
                <a:sym typeface="Arial"/>
              </a:defRPr>
            </a:pPr>
            <a:endParaRPr/>
          </a:p>
        </p:txBody>
      </p:sp>
      <p:sp>
        <p:nvSpPr>
          <p:cNvPr id="135" name="Shape 87"/>
          <p:cNvSpPr/>
          <p:nvPr/>
        </p:nvSpPr>
        <p:spPr>
          <a:xfrm rot="18254641">
            <a:off x="6389670" y="4222170"/>
            <a:ext cx="662678" cy="265188"/>
          </a:xfrm>
          <a:prstGeom prst="rightArrow">
            <a:avLst>
              <a:gd name="adj1" fmla="val 50000"/>
              <a:gd name="adj2" fmla="val 50000"/>
            </a:avLst>
          </a:prstGeom>
          <a:solidFill>
            <a:srgbClr val="63D297"/>
          </a:solidFill>
          <a:ln>
            <a:solidFill>
              <a:srgbClr val="4BA173"/>
            </a:solidFill>
          </a:ln>
        </p:spPr>
        <p:txBody>
          <a:bodyPr lIns="45718" tIns="45718" rIns="45718" bIns="45718" anchor="ctr"/>
          <a:lstStyle/>
          <a:p>
            <a:pPr>
              <a:defRPr>
                <a:solidFill>
                  <a:srgbClr val="000000"/>
                </a:solidFill>
                <a:latin typeface="Arial"/>
                <a:ea typeface="Arial"/>
                <a:cs typeface="Arial"/>
                <a:sym typeface="Arial"/>
              </a:defRPr>
            </a:pPr>
            <a:endParaRPr/>
          </a:p>
        </p:txBody>
      </p:sp>
      <p:sp>
        <p:nvSpPr>
          <p:cNvPr id="136" name="Shape 88"/>
          <p:cNvSpPr/>
          <p:nvPr/>
        </p:nvSpPr>
        <p:spPr>
          <a:xfrm>
            <a:off x="7271149" y="2814272"/>
            <a:ext cx="709202" cy="265202"/>
          </a:xfrm>
          <a:prstGeom prst="leftArrow">
            <a:avLst>
              <a:gd name="adj1" fmla="val 50000"/>
              <a:gd name="adj2" fmla="val 50000"/>
            </a:avLst>
          </a:prstGeom>
          <a:solidFill>
            <a:srgbClr val="63D297"/>
          </a:solidFill>
          <a:ln>
            <a:solidFill>
              <a:srgbClr val="4BA173"/>
            </a:solidFill>
          </a:ln>
        </p:spPr>
        <p:txBody>
          <a:bodyPr lIns="45718" tIns="45718" rIns="45718" bIns="45718" anchor="ctr"/>
          <a:lstStyle/>
          <a:p>
            <a:pPr>
              <a:defRPr>
                <a:solidFill>
                  <a:srgbClr val="000000"/>
                </a:solidFill>
                <a:latin typeface="Arial"/>
                <a:ea typeface="Arial"/>
                <a:cs typeface="Arial"/>
                <a:sym typeface="Arial"/>
              </a:defRPr>
            </a:pPr>
            <a:endParaRP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134"/>
                                        </p:tgtEl>
                                        <p:attrNameLst>
                                          <p:attrName>style.visibility</p:attrName>
                                        </p:attrNameLst>
                                      </p:cBhvr>
                                      <p:to>
                                        <p:strVal val="visible"/>
                                      </p:to>
                                    </p:set>
                                    <p:anim calcmode="lin" valueType="num">
                                      <p:cBhvr>
                                        <p:cTn id="7" dur="1000" fill="hold"/>
                                        <p:tgtEl>
                                          <p:spTgt spid="134"/>
                                        </p:tgtEl>
                                        <p:attrNameLst>
                                          <p:attrName>ppt_x</p:attrName>
                                        </p:attrNameLst>
                                      </p:cBhvr>
                                      <p:tavLst>
                                        <p:tav tm="0">
                                          <p:val>
                                            <p:strVal val="0-#ppt_w/2"/>
                                          </p:val>
                                        </p:tav>
                                        <p:tav tm="100000">
                                          <p:val>
                                            <p:strVal val="#ppt_x"/>
                                          </p:val>
                                        </p:tav>
                                      </p:tavLst>
                                    </p:anim>
                                    <p:anim calcmode="lin" valueType="num">
                                      <p:cBhvr>
                                        <p:cTn id="8" dur="1000" fill="hold"/>
                                        <p:tgtEl>
                                          <p:spTgt spid="1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35"/>
                                        </p:tgtEl>
                                        <p:attrNameLst>
                                          <p:attrName>style.visibility</p:attrName>
                                        </p:attrNameLst>
                                      </p:cBhvr>
                                      <p:to>
                                        <p:strVal val="visible"/>
                                      </p:to>
                                    </p:set>
                                    <p:anim calcmode="lin" valueType="num">
                                      <p:cBhvr>
                                        <p:cTn id="13" dur="1000" fill="hold"/>
                                        <p:tgtEl>
                                          <p:spTgt spid="135"/>
                                        </p:tgtEl>
                                        <p:attrNameLst>
                                          <p:attrName>ppt_x</p:attrName>
                                        </p:attrNameLst>
                                      </p:cBhvr>
                                      <p:tavLst>
                                        <p:tav tm="0">
                                          <p:val>
                                            <p:strVal val="#ppt_x"/>
                                          </p:val>
                                        </p:tav>
                                        <p:tav tm="100000">
                                          <p:val>
                                            <p:strVal val="#ppt_x"/>
                                          </p:val>
                                        </p:tav>
                                      </p:tavLst>
                                    </p:anim>
                                    <p:anim calcmode="lin" valueType="num">
                                      <p:cBhvr>
                                        <p:cTn id="14" dur="1000" fill="hold"/>
                                        <p:tgtEl>
                                          <p:spTgt spid="1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3" nodeType="clickEffect">
                                  <p:stCondLst>
                                    <p:cond delay="0"/>
                                  </p:stCondLst>
                                  <p:iterate>
                                    <p:tmAbs val="0"/>
                                  </p:iterate>
                                  <p:childTnLst>
                                    <p:set>
                                      <p:cBhvr>
                                        <p:cTn id="18" fill="hold"/>
                                        <p:tgtEl>
                                          <p:spTgt spid="136"/>
                                        </p:tgtEl>
                                        <p:attrNameLst>
                                          <p:attrName>style.visibility</p:attrName>
                                        </p:attrNameLst>
                                      </p:cBhvr>
                                      <p:to>
                                        <p:strVal val="visible"/>
                                      </p:to>
                                    </p:set>
                                    <p:anim calcmode="lin" valueType="num">
                                      <p:cBhvr>
                                        <p:cTn id="19" dur="1000" fill="hold"/>
                                        <p:tgtEl>
                                          <p:spTgt spid="136"/>
                                        </p:tgtEl>
                                        <p:attrNameLst>
                                          <p:attrName>ppt_x</p:attrName>
                                        </p:attrNameLst>
                                      </p:cBhvr>
                                      <p:tavLst>
                                        <p:tav tm="0">
                                          <p:val>
                                            <p:strVal val="1+#ppt_w/2"/>
                                          </p:val>
                                        </p:tav>
                                        <p:tav tm="100000">
                                          <p:val>
                                            <p:strVal val="#ppt_x"/>
                                          </p:val>
                                        </p:tav>
                                      </p:tavLst>
                                    </p:anim>
                                    <p:anim calcmode="lin" valueType="num">
                                      <p:cBhvr>
                                        <p:cTn id="20" dur="1000" fill="hold"/>
                                        <p:tgtEl>
                                          <p:spTgt spid="1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1" animBg="1" advAuto="0"/>
      <p:bldP spid="135" grpId="2" animBg="1" advAuto="0"/>
      <p:bldP spid="136" grpId="3"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93"/>
          <p:cNvSpPr>
            <a:spLocks noGrp="1"/>
          </p:cNvSpPr>
          <p:nvPr>
            <p:ph type="title"/>
          </p:nvPr>
        </p:nvSpPr>
        <p:spPr>
          <a:xfrm>
            <a:off x="311699" y="445025"/>
            <a:ext cx="8520601" cy="572702"/>
          </a:xfrm>
          <a:prstGeom prst="rect">
            <a:avLst/>
          </a:prstGeom>
        </p:spPr>
        <p:txBody>
          <a:bodyPr/>
          <a:lstStyle>
            <a:lvl1pPr algn="ctr" defTabSz="822958">
              <a:defRPr sz="2500"/>
            </a:lvl1pPr>
          </a:lstStyle>
          <a:p>
            <a:r>
              <a:t>Fractures: The Main Points</a:t>
            </a:r>
          </a:p>
        </p:txBody>
      </p:sp>
      <p:sp>
        <p:nvSpPr>
          <p:cNvPr id="139" name="Shape 94"/>
          <p:cNvSpPr>
            <a:spLocks noGrp="1"/>
          </p:cNvSpPr>
          <p:nvPr>
            <p:ph type="body" idx="1"/>
          </p:nvPr>
        </p:nvSpPr>
        <p:spPr>
          <a:xfrm>
            <a:off x="311699" y="1152475"/>
            <a:ext cx="8520601" cy="3416400"/>
          </a:xfrm>
          <a:prstGeom prst="rect">
            <a:avLst/>
          </a:prstGeom>
        </p:spPr>
        <p:txBody>
          <a:bodyPr/>
          <a:lstStyle/>
          <a:p>
            <a:pPr marL="384047" indent="-192023" defTabSz="768094">
              <a:spcBef>
                <a:spcPts val="1300"/>
              </a:spcBef>
              <a:buClr>
                <a:schemeClr val="accent3"/>
              </a:buClr>
              <a:buSzPct val="100000"/>
              <a:buFont typeface="Helvetica"/>
              <a:buChar char="-"/>
              <a:defRPr sz="1500"/>
            </a:pPr>
            <a:r>
              <a:t>Does one exist?</a:t>
            </a:r>
          </a:p>
          <a:p>
            <a:pPr marL="384047" indent="-192023" defTabSz="768094">
              <a:spcBef>
                <a:spcPts val="1300"/>
              </a:spcBef>
              <a:buClr>
                <a:schemeClr val="accent3"/>
              </a:buClr>
              <a:buSzPct val="100000"/>
              <a:buFont typeface="Helvetica"/>
              <a:buChar char="-"/>
              <a:defRPr sz="1500"/>
            </a:pPr>
            <a:r>
              <a:t>Where is it located along the bone? Proximal, mid, distal</a:t>
            </a:r>
          </a:p>
          <a:p>
            <a:pPr marL="384047" indent="-192023" defTabSz="768094">
              <a:spcBef>
                <a:spcPts val="1300"/>
              </a:spcBef>
              <a:buClr>
                <a:schemeClr val="accent3"/>
              </a:buClr>
              <a:buSzPct val="100000"/>
              <a:buFont typeface="Helvetica"/>
              <a:buChar char="-"/>
              <a:defRPr sz="1500"/>
            </a:pPr>
            <a:r>
              <a:t>Is it open or closed?</a:t>
            </a:r>
          </a:p>
          <a:p>
            <a:pPr defTabSz="768094">
              <a:spcBef>
                <a:spcPts val="0"/>
              </a:spcBef>
              <a:defRPr sz="1100" u="sng">
                <a:solidFill>
                  <a:srgbClr val="F37021"/>
                </a:solidFill>
                <a:latin typeface="Arial"/>
                <a:ea typeface="Arial"/>
                <a:cs typeface="Arial"/>
                <a:sym typeface="Arial"/>
              </a:defRPr>
            </a:pPr>
            <a:r>
              <a:t>Signs of Fracture</a:t>
            </a:r>
          </a:p>
          <a:p>
            <a:pPr defTabSz="768094">
              <a:spcBef>
                <a:spcPts val="0"/>
              </a:spcBef>
              <a:defRPr sz="1100">
                <a:solidFill>
                  <a:srgbClr val="000000"/>
                </a:solidFill>
                <a:latin typeface="Arial"/>
                <a:ea typeface="Arial"/>
                <a:cs typeface="Arial"/>
                <a:sym typeface="Arial"/>
              </a:defRPr>
            </a:pPr>
            <a:r>
              <a:t>Deformity									False Motion					</a:t>
            </a:r>
          </a:p>
          <a:p>
            <a:pPr defTabSz="768094">
              <a:spcBef>
                <a:spcPts val="0"/>
              </a:spcBef>
              <a:defRPr sz="1100">
                <a:solidFill>
                  <a:srgbClr val="000000"/>
                </a:solidFill>
                <a:latin typeface="Arial"/>
                <a:ea typeface="Arial"/>
                <a:cs typeface="Arial"/>
                <a:sym typeface="Arial"/>
              </a:defRPr>
            </a:pPr>
            <a:r>
              <a:t>Tenderness								Locked Joint</a:t>
            </a:r>
          </a:p>
          <a:p>
            <a:pPr defTabSz="768094">
              <a:spcBef>
                <a:spcPts val="0"/>
              </a:spcBef>
              <a:defRPr sz="1100">
                <a:solidFill>
                  <a:srgbClr val="000000"/>
                </a:solidFill>
                <a:latin typeface="Arial"/>
                <a:ea typeface="Arial"/>
                <a:cs typeface="Arial"/>
                <a:sym typeface="Arial"/>
              </a:defRPr>
            </a:pPr>
            <a:r>
              <a:t>Guarding									Pain</a:t>
            </a:r>
          </a:p>
          <a:p>
            <a:pPr defTabSz="768094">
              <a:spcBef>
                <a:spcPts val="0"/>
              </a:spcBef>
              <a:defRPr sz="1100">
                <a:solidFill>
                  <a:srgbClr val="000000"/>
                </a:solidFill>
                <a:latin typeface="Arial"/>
                <a:ea typeface="Arial"/>
                <a:cs typeface="Arial"/>
                <a:sym typeface="Arial"/>
              </a:defRPr>
            </a:pPr>
            <a:r>
              <a:t>Swelling									Exposed Fragments</a:t>
            </a:r>
          </a:p>
          <a:p>
            <a:pPr defTabSz="768094">
              <a:spcBef>
                <a:spcPts val="0"/>
              </a:spcBef>
              <a:defRPr sz="1100">
                <a:solidFill>
                  <a:srgbClr val="000000"/>
                </a:solidFill>
                <a:latin typeface="Arial"/>
                <a:ea typeface="Arial"/>
                <a:cs typeface="Arial"/>
                <a:sym typeface="Arial"/>
              </a:defRPr>
            </a:pPr>
            <a:r>
              <a:t>Bruising</a:t>
            </a:r>
          </a:p>
          <a:p>
            <a:pPr defTabSz="768094">
              <a:spcBef>
                <a:spcPts val="0"/>
              </a:spcBef>
              <a:defRPr sz="1100">
                <a:solidFill>
                  <a:srgbClr val="000000"/>
                </a:solidFill>
                <a:latin typeface="Arial"/>
                <a:ea typeface="Arial"/>
                <a:cs typeface="Arial"/>
                <a:sym typeface="Arial"/>
              </a:defRPr>
            </a:pPr>
            <a:r>
              <a:t>Crepitus</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99"/>
          <p:cNvSpPr>
            <a:spLocks noGrp="1"/>
          </p:cNvSpPr>
          <p:nvPr>
            <p:ph type="title"/>
          </p:nvPr>
        </p:nvSpPr>
        <p:spPr>
          <a:xfrm>
            <a:off x="311699" y="445025"/>
            <a:ext cx="8520601" cy="572702"/>
          </a:xfrm>
          <a:prstGeom prst="rect">
            <a:avLst/>
          </a:prstGeom>
        </p:spPr>
        <p:txBody>
          <a:bodyPr/>
          <a:lstStyle>
            <a:lvl1pPr algn="ctr" defTabSz="822958">
              <a:defRPr sz="2500"/>
            </a:lvl1pPr>
          </a:lstStyle>
          <a:p>
            <a:r>
              <a:t>Fractures</a:t>
            </a:r>
          </a:p>
        </p:txBody>
      </p:sp>
      <p:sp>
        <p:nvSpPr>
          <p:cNvPr id="142" name="Shape 100"/>
          <p:cNvSpPr>
            <a:spLocks noGrp="1"/>
          </p:cNvSpPr>
          <p:nvPr>
            <p:ph type="body" idx="1"/>
          </p:nvPr>
        </p:nvSpPr>
        <p:spPr>
          <a:xfrm>
            <a:off x="311699" y="1152473"/>
            <a:ext cx="8520601" cy="3783305"/>
          </a:xfrm>
          <a:prstGeom prst="rect">
            <a:avLst/>
          </a:prstGeom>
        </p:spPr>
        <p:txBody>
          <a:bodyPr/>
          <a:lstStyle/>
          <a:p>
            <a:pPr>
              <a:spcBef>
                <a:spcPts val="0"/>
              </a:spcBef>
              <a:defRPr sz="2800">
                <a:solidFill>
                  <a:srgbClr val="F37021"/>
                </a:solidFill>
                <a:latin typeface="Arial"/>
                <a:ea typeface="Arial"/>
                <a:cs typeface="Arial"/>
                <a:sym typeface="Arial"/>
              </a:defRPr>
            </a:pPr>
            <a:r>
              <a:t>•</a:t>
            </a:r>
            <a:r>
              <a:rPr>
                <a:solidFill>
                  <a:srgbClr val="000000"/>
                </a:solidFill>
              </a:rPr>
              <a:t>Greenstick</a:t>
            </a:r>
          </a:p>
          <a:p>
            <a:pPr>
              <a:spcBef>
                <a:spcPts val="0"/>
              </a:spcBef>
              <a:defRPr sz="2400">
                <a:solidFill>
                  <a:srgbClr val="F37021"/>
                </a:solidFill>
                <a:latin typeface="Arial"/>
                <a:ea typeface="Arial"/>
                <a:cs typeface="Arial"/>
                <a:sym typeface="Arial"/>
              </a:defRPr>
            </a:pPr>
            <a:r>
              <a:t>–</a:t>
            </a:r>
            <a:r>
              <a:rPr>
                <a:solidFill>
                  <a:srgbClr val="000000"/>
                </a:solidFill>
              </a:rPr>
              <a:t>An incomplete fracture that passes only partway through the shaft of a bone</a:t>
            </a:r>
          </a:p>
          <a:p>
            <a:pPr>
              <a:spcBef>
                <a:spcPts val="0"/>
              </a:spcBef>
              <a:defRPr sz="2800">
                <a:solidFill>
                  <a:srgbClr val="F37021"/>
                </a:solidFill>
                <a:latin typeface="Arial"/>
                <a:ea typeface="Arial"/>
                <a:cs typeface="Arial"/>
                <a:sym typeface="Arial"/>
              </a:defRPr>
            </a:pPr>
            <a:r>
              <a:t>•</a:t>
            </a:r>
            <a:r>
              <a:rPr>
                <a:solidFill>
                  <a:srgbClr val="000000"/>
                </a:solidFill>
              </a:rPr>
              <a:t>Comminuted</a:t>
            </a:r>
          </a:p>
          <a:p>
            <a:pPr>
              <a:spcBef>
                <a:spcPts val="0"/>
              </a:spcBef>
              <a:defRPr sz="2400">
                <a:solidFill>
                  <a:srgbClr val="F37021"/>
                </a:solidFill>
                <a:latin typeface="Arial"/>
                <a:ea typeface="Arial"/>
                <a:cs typeface="Arial"/>
                <a:sym typeface="Arial"/>
              </a:defRPr>
            </a:pPr>
            <a:r>
              <a:t>–</a:t>
            </a:r>
            <a:r>
              <a:rPr>
                <a:solidFill>
                  <a:srgbClr val="000000"/>
                </a:solidFill>
              </a:rPr>
              <a:t>A fracture in which the bone is broken into more than two fragments</a:t>
            </a:r>
          </a:p>
          <a:p>
            <a:pPr>
              <a:spcBef>
                <a:spcPts val="0"/>
              </a:spcBef>
              <a:defRPr sz="2800">
                <a:solidFill>
                  <a:srgbClr val="F37021"/>
                </a:solidFill>
                <a:latin typeface="Arial"/>
                <a:ea typeface="Arial"/>
                <a:cs typeface="Arial"/>
                <a:sym typeface="Arial"/>
              </a:defRPr>
            </a:pPr>
            <a:r>
              <a:t>•</a:t>
            </a:r>
            <a:r>
              <a:rPr>
                <a:solidFill>
                  <a:srgbClr val="000000"/>
                </a:solidFill>
              </a:rPr>
              <a:t>Pathologic</a:t>
            </a:r>
          </a:p>
          <a:p>
            <a:pPr>
              <a:spcBef>
                <a:spcPts val="0"/>
              </a:spcBef>
              <a:defRPr sz="2400">
                <a:solidFill>
                  <a:srgbClr val="F37021"/>
                </a:solidFill>
                <a:latin typeface="Arial"/>
                <a:ea typeface="Arial"/>
                <a:cs typeface="Arial"/>
                <a:sym typeface="Arial"/>
              </a:defRPr>
            </a:pPr>
            <a:r>
              <a:t>–</a:t>
            </a:r>
            <a:r>
              <a:rPr>
                <a:solidFill>
                  <a:srgbClr val="000000"/>
                </a:solidFill>
              </a:rPr>
              <a:t>A fracture of weakened or diseased bone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05"/>
          <p:cNvSpPr>
            <a:spLocks noGrp="1"/>
          </p:cNvSpPr>
          <p:nvPr>
            <p:ph type="title"/>
          </p:nvPr>
        </p:nvSpPr>
        <p:spPr>
          <a:xfrm>
            <a:off x="311699" y="445025"/>
            <a:ext cx="8520601" cy="572702"/>
          </a:xfrm>
          <a:prstGeom prst="rect">
            <a:avLst/>
          </a:prstGeom>
        </p:spPr>
        <p:txBody>
          <a:bodyPr/>
          <a:lstStyle>
            <a:lvl1pPr algn="ctr" defTabSz="822958">
              <a:defRPr sz="2500"/>
            </a:lvl1pPr>
          </a:lstStyle>
          <a:p>
            <a:r>
              <a:t>More Fractures</a:t>
            </a:r>
          </a:p>
        </p:txBody>
      </p:sp>
      <p:sp>
        <p:nvSpPr>
          <p:cNvPr id="145" name="Shape 106"/>
          <p:cNvSpPr>
            <a:spLocks noGrp="1"/>
          </p:cNvSpPr>
          <p:nvPr>
            <p:ph type="body" idx="1"/>
          </p:nvPr>
        </p:nvSpPr>
        <p:spPr>
          <a:xfrm>
            <a:off x="311699" y="1152475"/>
            <a:ext cx="8520601" cy="3416400"/>
          </a:xfrm>
          <a:prstGeom prst="rect">
            <a:avLst/>
          </a:prstGeom>
        </p:spPr>
        <p:txBody>
          <a:bodyPr/>
          <a:lstStyle/>
          <a:p>
            <a:pPr>
              <a:spcBef>
                <a:spcPts val="0"/>
              </a:spcBef>
              <a:defRPr sz="2800">
                <a:solidFill>
                  <a:srgbClr val="F37021"/>
                </a:solidFill>
                <a:latin typeface="Arial"/>
                <a:ea typeface="Arial"/>
                <a:cs typeface="Arial"/>
                <a:sym typeface="Arial"/>
              </a:defRPr>
            </a:pPr>
            <a:r>
              <a:t>•</a:t>
            </a:r>
            <a:r>
              <a:rPr>
                <a:solidFill>
                  <a:srgbClr val="000000"/>
                </a:solidFill>
              </a:rPr>
              <a:t>Oblique</a:t>
            </a:r>
          </a:p>
          <a:p>
            <a:pPr>
              <a:spcBef>
                <a:spcPts val="0"/>
              </a:spcBef>
              <a:defRPr sz="2400">
                <a:solidFill>
                  <a:srgbClr val="F37021"/>
                </a:solidFill>
                <a:latin typeface="Arial"/>
                <a:ea typeface="Arial"/>
                <a:cs typeface="Arial"/>
                <a:sym typeface="Arial"/>
              </a:defRPr>
            </a:pPr>
            <a:r>
              <a:t>–</a:t>
            </a:r>
            <a:r>
              <a:rPr>
                <a:solidFill>
                  <a:srgbClr val="000000"/>
                </a:solidFill>
              </a:rPr>
              <a:t>A fracture in which the bone is broken at an angle across the bone</a:t>
            </a:r>
          </a:p>
          <a:p>
            <a:pPr>
              <a:spcBef>
                <a:spcPts val="0"/>
              </a:spcBef>
              <a:defRPr sz="2800">
                <a:solidFill>
                  <a:srgbClr val="F37021"/>
                </a:solidFill>
                <a:latin typeface="Arial"/>
                <a:ea typeface="Arial"/>
                <a:cs typeface="Arial"/>
                <a:sym typeface="Arial"/>
              </a:defRPr>
            </a:pPr>
            <a:endParaRPr>
              <a:solidFill>
                <a:srgbClr val="000000"/>
              </a:solidFill>
            </a:endParaRPr>
          </a:p>
          <a:p>
            <a:pPr>
              <a:spcBef>
                <a:spcPts val="0"/>
              </a:spcBef>
              <a:defRPr sz="2800">
                <a:solidFill>
                  <a:srgbClr val="F37021"/>
                </a:solidFill>
                <a:latin typeface="Arial"/>
                <a:ea typeface="Arial"/>
                <a:cs typeface="Arial"/>
                <a:sym typeface="Arial"/>
              </a:defRPr>
            </a:pPr>
            <a:r>
              <a:t>•</a:t>
            </a:r>
            <a:r>
              <a:rPr>
                <a:solidFill>
                  <a:srgbClr val="000000"/>
                </a:solidFill>
              </a:rPr>
              <a:t>Transverse</a:t>
            </a:r>
          </a:p>
          <a:p>
            <a:pPr>
              <a:spcBef>
                <a:spcPts val="0"/>
              </a:spcBef>
              <a:defRPr sz="2400">
                <a:solidFill>
                  <a:srgbClr val="F37021"/>
                </a:solidFill>
                <a:latin typeface="Arial"/>
                <a:ea typeface="Arial"/>
                <a:cs typeface="Arial"/>
                <a:sym typeface="Arial"/>
              </a:defRPr>
            </a:pPr>
            <a:r>
              <a:t>–</a:t>
            </a:r>
            <a:r>
              <a:rPr>
                <a:solidFill>
                  <a:srgbClr val="000000"/>
                </a:solidFill>
              </a:rPr>
              <a:t>A fracture that occurs straight across the bone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11"/>
          <p:cNvSpPr>
            <a:spLocks noGrp="1"/>
          </p:cNvSpPr>
          <p:nvPr>
            <p:ph type="title"/>
          </p:nvPr>
        </p:nvSpPr>
        <p:spPr>
          <a:xfrm>
            <a:off x="311699" y="445025"/>
            <a:ext cx="8520601" cy="572702"/>
          </a:xfrm>
          <a:prstGeom prst="rect">
            <a:avLst/>
          </a:prstGeom>
        </p:spPr>
        <p:txBody>
          <a:bodyPr/>
          <a:lstStyle>
            <a:lvl1pPr algn="ctr" defTabSz="822958">
              <a:defRPr sz="2500"/>
            </a:lvl1pPr>
          </a:lstStyle>
          <a:p>
            <a:r>
              <a:t>More Fractures</a:t>
            </a:r>
          </a:p>
        </p:txBody>
      </p:sp>
      <p:sp>
        <p:nvSpPr>
          <p:cNvPr id="148" name="Shape 112"/>
          <p:cNvSpPr>
            <a:spLocks noGrp="1"/>
          </p:cNvSpPr>
          <p:nvPr>
            <p:ph type="body" idx="1"/>
          </p:nvPr>
        </p:nvSpPr>
        <p:spPr>
          <a:xfrm>
            <a:off x="311699" y="1152475"/>
            <a:ext cx="8520601" cy="3416400"/>
          </a:xfrm>
          <a:prstGeom prst="rect">
            <a:avLst/>
          </a:prstGeom>
        </p:spPr>
        <p:txBody>
          <a:bodyPr/>
          <a:lstStyle/>
          <a:p>
            <a:pPr>
              <a:spcBef>
                <a:spcPts val="0"/>
              </a:spcBef>
              <a:defRPr sz="2800">
                <a:solidFill>
                  <a:srgbClr val="F37021"/>
                </a:solidFill>
                <a:latin typeface="Arial"/>
                <a:ea typeface="Arial"/>
                <a:cs typeface="Arial"/>
                <a:sym typeface="Arial"/>
              </a:defRPr>
            </a:pPr>
            <a:r>
              <a:t>•</a:t>
            </a:r>
            <a:r>
              <a:rPr>
                <a:solidFill>
                  <a:srgbClr val="000000"/>
                </a:solidFill>
              </a:rPr>
              <a:t>Spiral: </a:t>
            </a:r>
            <a:r>
              <a:rPr>
                <a:solidFill>
                  <a:srgbClr val="FF0000"/>
                </a:solidFill>
              </a:rPr>
              <a:t>suspicion of abuse in pediatrics</a:t>
            </a:r>
          </a:p>
          <a:p>
            <a:pPr>
              <a:spcBef>
                <a:spcPts val="0"/>
              </a:spcBef>
              <a:defRPr sz="2400">
                <a:solidFill>
                  <a:srgbClr val="F37021"/>
                </a:solidFill>
                <a:latin typeface="Arial"/>
                <a:ea typeface="Arial"/>
                <a:cs typeface="Arial"/>
                <a:sym typeface="Arial"/>
              </a:defRPr>
            </a:pPr>
            <a:r>
              <a:t>–</a:t>
            </a:r>
            <a:r>
              <a:rPr>
                <a:solidFill>
                  <a:srgbClr val="000000"/>
                </a:solidFill>
              </a:rPr>
              <a:t>A fracture caused by a twisting force, causing an oblique fracture around the bone and through the bone</a:t>
            </a:r>
          </a:p>
          <a:p>
            <a:pPr>
              <a:spcBef>
                <a:spcPts val="0"/>
              </a:spcBef>
              <a:defRPr sz="2800">
                <a:solidFill>
                  <a:srgbClr val="F37021"/>
                </a:solidFill>
                <a:latin typeface="Arial"/>
                <a:ea typeface="Arial"/>
                <a:cs typeface="Arial"/>
                <a:sym typeface="Arial"/>
              </a:defRPr>
            </a:pPr>
            <a:endParaRPr>
              <a:solidFill>
                <a:srgbClr val="000000"/>
              </a:solidFill>
            </a:endParaRPr>
          </a:p>
          <a:p>
            <a:pPr>
              <a:spcBef>
                <a:spcPts val="0"/>
              </a:spcBef>
              <a:defRPr sz="2800">
                <a:solidFill>
                  <a:srgbClr val="F37021"/>
                </a:solidFill>
                <a:latin typeface="Arial"/>
                <a:ea typeface="Arial"/>
                <a:cs typeface="Arial"/>
                <a:sym typeface="Arial"/>
              </a:defRPr>
            </a:pPr>
            <a:r>
              <a:t>•</a:t>
            </a:r>
            <a:r>
              <a:rPr>
                <a:solidFill>
                  <a:srgbClr val="000000"/>
                </a:solidFill>
              </a:rPr>
              <a:t>Incomplete</a:t>
            </a:r>
          </a:p>
          <a:p>
            <a:pPr>
              <a:spcBef>
                <a:spcPts val="0"/>
              </a:spcBef>
              <a:defRPr sz="2400">
                <a:solidFill>
                  <a:srgbClr val="F37021"/>
                </a:solidFill>
                <a:latin typeface="Arial"/>
                <a:ea typeface="Arial"/>
                <a:cs typeface="Arial"/>
                <a:sym typeface="Arial"/>
              </a:defRPr>
            </a:pPr>
            <a:r>
              <a:t>–</a:t>
            </a:r>
            <a:r>
              <a:rPr>
                <a:solidFill>
                  <a:srgbClr val="000000"/>
                </a:solidFill>
              </a:rPr>
              <a:t>A fracture that does not run completely through the bone</a:t>
            </a:r>
          </a:p>
        </p:txBody>
      </p:sp>
    </p:spTree>
  </p:cSld>
  <p:clrMapOvr>
    <a:masterClrMapping/>
  </p:clrMapOvr>
  <mc:AlternateContent xmlns:mc="http://schemas.openxmlformats.org/markup-compatibility/2006" xmlns:p14="http://schemas.microsoft.com/office/powerpoint/2010/main">
    <mc:Choice Requires="p14">
      <p:transition>
        <p:dissolve/>
      </p:transition>
    </mc:Choice>
    <mc:Fallback xmlns="">
      <p:transition spd="fast">
        <p:fade/>
      </p:transition>
    </mc:Fallback>
  </mc:AlternateContent>
</p:sld>
</file>

<file path=ppt/theme/theme1.xml><?xml version="1.0" encoding="utf-8"?>
<a:theme xmlns:a="http://schemas.openxmlformats.org/drawingml/2006/main" name="spearmint">
  <a:themeElements>
    <a:clrScheme name="spearmint">
      <a:dk1>
        <a:srgbClr val="202729"/>
      </a:dk1>
      <a:lt1>
        <a:srgbClr val="202729"/>
      </a:lt1>
      <a:dk2>
        <a:srgbClr val="A7A7A7"/>
      </a:dk2>
      <a:lt2>
        <a:srgbClr val="535353"/>
      </a:lt2>
      <a:accent1>
        <a:srgbClr val="353744"/>
      </a:accent1>
      <a:accent2>
        <a:srgbClr val="424242"/>
      </a:accent2>
      <a:accent3>
        <a:srgbClr val="616161"/>
      </a:accent3>
      <a:accent4>
        <a:srgbClr val="999999"/>
      </a:accent4>
      <a:accent5>
        <a:srgbClr val="FF5252"/>
      </a:accent5>
      <a:accent6>
        <a:srgbClr val="FFF176"/>
      </a:accent6>
      <a:hlink>
        <a:srgbClr val="0000FF"/>
      </a:hlink>
      <a:folHlink>
        <a:srgbClr val="FF00FF"/>
      </a:folHlink>
    </a:clrScheme>
    <a:fontScheme name="spearmint">
      <a:majorFont>
        <a:latin typeface="Helvetica Neue"/>
        <a:ea typeface="Helvetica Neue"/>
        <a:cs typeface="Helvetica Neue"/>
      </a:majorFont>
      <a:minorFont>
        <a:latin typeface="Helvetica"/>
        <a:ea typeface="Helvetica"/>
        <a:cs typeface="Helvetica"/>
      </a:minorFont>
    </a:fontScheme>
    <a:fmtScheme name="spearm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2729"/>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pearmint">
  <a:themeElements>
    <a:clrScheme name="spearmint">
      <a:dk1>
        <a:srgbClr val="000000"/>
      </a:dk1>
      <a:lt1>
        <a:srgbClr val="FFFFFF"/>
      </a:lt1>
      <a:dk2>
        <a:srgbClr val="A7A7A7"/>
      </a:dk2>
      <a:lt2>
        <a:srgbClr val="535353"/>
      </a:lt2>
      <a:accent1>
        <a:srgbClr val="353744"/>
      </a:accent1>
      <a:accent2>
        <a:srgbClr val="424242"/>
      </a:accent2>
      <a:accent3>
        <a:srgbClr val="616161"/>
      </a:accent3>
      <a:accent4>
        <a:srgbClr val="999999"/>
      </a:accent4>
      <a:accent5>
        <a:srgbClr val="FF5252"/>
      </a:accent5>
      <a:accent6>
        <a:srgbClr val="FFF176"/>
      </a:accent6>
      <a:hlink>
        <a:srgbClr val="0000FF"/>
      </a:hlink>
      <a:folHlink>
        <a:srgbClr val="FF00FF"/>
      </a:folHlink>
    </a:clrScheme>
    <a:fontScheme name="spearmint">
      <a:majorFont>
        <a:latin typeface="Helvetica Neue"/>
        <a:ea typeface="Helvetica Neue"/>
        <a:cs typeface="Helvetica Neue"/>
      </a:majorFont>
      <a:minorFont>
        <a:latin typeface="Helvetica"/>
        <a:ea typeface="Helvetica"/>
        <a:cs typeface="Helvetica"/>
      </a:minorFont>
    </a:fontScheme>
    <a:fmtScheme name="spearm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02729"/>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202729"/>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782</Words>
  <Application>Microsoft Office PowerPoint</Application>
  <PresentationFormat>On-screen Show (16:9)</PresentationFormat>
  <Paragraphs>102</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spearmint</vt:lpstr>
      <vt:lpstr>Orthopedic Emergencies</vt:lpstr>
      <vt:lpstr>Overview</vt:lpstr>
      <vt:lpstr>WTF?</vt:lpstr>
      <vt:lpstr>Strain vs. Sprain</vt:lpstr>
      <vt:lpstr>What Are We Getting At?</vt:lpstr>
      <vt:lpstr>Fractures: The Main Points</vt:lpstr>
      <vt:lpstr>Fractures</vt:lpstr>
      <vt:lpstr>More Fractures</vt:lpstr>
      <vt:lpstr>More Fractures</vt:lpstr>
      <vt:lpstr>Splinting</vt:lpstr>
      <vt:lpstr>Visual Recap</vt:lpstr>
      <vt:lpstr>PowerPoint Presentation</vt:lpstr>
      <vt:lpstr>PowerPoint Presentation</vt:lpstr>
      <vt:lpstr>Dislocations</vt:lpstr>
      <vt:lpstr>Shoulder</vt:lpstr>
      <vt:lpstr>PowerPoint Presentation</vt:lpstr>
      <vt:lpstr>PowerPoint Presentation</vt:lpstr>
      <vt:lpstr>PowerPoint Presentation</vt:lpstr>
      <vt:lpstr>Elbow Dislocation</vt:lpstr>
      <vt:lpstr>Hip Dislocation</vt:lpstr>
      <vt:lpstr>Compartment Syndrome</vt:lpstr>
      <vt:lpstr>Compartment Syndrome</vt:lpstr>
      <vt:lpstr>Where to Direct Your Trauma Assessment</vt:lpstr>
      <vt:lpstr>Why Pelvic Frx is So Concerning...</vt:lpstr>
      <vt:lpstr>Pelvic Binder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Orthopedic Emergencies</dc:title>
  <dc:creator>Deanna Harper</dc:creator>
  <cp:lastModifiedBy>Deanna Harper</cp:lastModifiedBy>
  <cp:revision>1</cp:revision>
  <dcterms:modified xsi:type="dcterms:W3CDTF">2017-05-02T19:45:04Z</dcterms:modified>
</cp:coreProperties>
</file>