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2" r:id="rId2"/>
    <p:sldId id="257" r:id="rId3"/>
    <p:sldId id="304" r:id="rId4"/>
    <p:sldId id="281" r:id="rId5"/>
    <p:sldId id="283" r:id="rId6"/>
    <p:sldId id="282" r:id="rId7"/>
    <p:sldId id="284" r:id="rId8"/>
    <p:sldId id="279" r:id="rId9"/>
    <p:sldId id="301" r:id="rId10"/>
    <p:sldId id="259" r:id="rId11"/>
    <p:sldId id="258" r:id="rId12"/>
    <p:sldId id="293" r:id="rId13"/>
    <p:sldId id="290" r:id="rId14"/>
    <p:sldId id="292" r:id="rId15"/>
    <p:sldId id="266"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p:restoredTop sz="64329"/>
  </p:normalViewPr>
  <p:slideViewPr>
    <p:cSldViewPr snapToGrid="0">
      <p:cViewPr varScale="1">
        <p:scale>
          <a:sx n="67" d="100"/>
          <a:sy n="67" d="100"/>
        </p:scale>
        <p:origin x="660"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MightyMouse\Downloads\mPOWEr%20figs%20for%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MightyMouse\Downloads\mPOWEr%20figs%20for%20presentatio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Users\MightyMouse\Downloads\mPOWEr%20figs%20for%20presenta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Any photo</c:v>
                </c:pt>
              </c:strCache>
            </c:strRef>
          </c:tx>
          <c:spPr>
            <a:solidFill>
              <a:srgbClr val="7030A0"/>
            </a:solidFill>
            <a:ln>
              <a:noFill/>
            </a:ln>
            <a:effectLst/>
          </c:spPr>
          <c:invertIfNegative val="0"/>
          <c:cat>
            <c:strRef>
              <c:f>Sheet1!$A$8:$A$11</c:f>
              <c:strCache>
                <c:ptCount val="4"/>
                <c:pt idx="0">
                  <c:v>Days 1-2</c:v>
                </c:pt>
                <c:pt idx="1">
                  <c:v>Days 3-6</c:v>
                </c:pt>
                <c:pt idx="2">
                  <c:v>Days 7-13</c:v>
                </c:pt>
                <c:pt idx="3">
                  <c:v>Days 14-19</c:v>
                </c:pt>
              </c:strCache>
            </c:strRef>
          </c:cat>
          <c:val>
            <c:numRef>
              <c:f>Sheet1!$B$13:$B$16</c:f>
              <c:numCache>
                <c:formatCode>0%</c:formatCode>
                <c:ptCount val="4"/>
                <c:pt idx="0">
                  <c:v>0.452631578947368</c:v>
                </c:pt>
                <c:pt idx="1">
                  <c:v>0.42105263157894701</c:v>
                </c:pt>
                <c:pt idx="2">
                  <c:v>0.34736842105263199</c:v>
                </c:pt>
                <c:pt idx="3">
                  <c:v>0.21052631578947401</c:v>
                </c:pt>
              </c:numCache>
            </c:numRef>
          </c:val>
          <c:extLst>
            <c:ext xmlns:c16="http://schemas.microsoft.com/office/drawing/2014/chart" uri="{C3380CC4-5D6E-409C-BE32-E72D297353CC}">
              <c16:uniqueId val="{00000000-6F4D-48A3-BB42-8C3ED112D6B3}"/>
            </c:ext>
          </c:extLst>
        </c:ser>
        <c:dLbls>
          <c:showLegendKey val="0"/>
          <c:showVal val="0"/>
          <c:showCatName val="0"/>
          <c:showSerName val="0"/>
          <c:showPercent val="0"/>
          <c:showBubbleSize val="0"/>
        </c:dLbls>
        <c:gapWidth val="219"/>
        <c:overlap val="-27"/>
        <c:axId val="-2076327744"/>
        <c:axId val="-2076324224"/>
      </c:barChart>
      <c:catAx>
        <c:axId val="-207632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2076324224"/>
        <c:crosses val="autoZero"/>
        <c:auto val="1"/>
        <c:lblAlgn val="ctr"/>
        <c:lblOffset val="100"/>
        <c:noMultiLvlLbl val="0"/>
      </c:catAx>
      <c:valAx>
        <c:axId val="-2076324224"/>
        <c:scaling>
          <c:orientation val="minMax"/>
          <c:max val="0.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a:solidFill>
                      <a:sysClr val="windowText" lastClr="000000"/>
                    </a:solidFill>
                  </a:rPr>
                  <a:t>% of Patients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7632774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Sheet1!$D$4</c:f>
              <c:strCache>
                <c:ptCount val="1"/>
                <c:pt idx="0">
                  <c:v>Age &gt;= 40</c:v>
                </c:pt>
              </c:strCache>
            </c:strRef>
          </c:tx>
          <c:spPr>
            <a:solidFill>
              <a:srgbClr val="7030A0"/>
            </a:solidFill>
            <a:ln>
              <a:noFill/>
            </a:ln>
            <a:effectLst/>
          </c:spPr>
          <c:invertIfNegative val="0"/>
          <c:cat>
            <c:strRef>
              <c:f>Sheet1!$A$8:$A$11</c:f>
              <c:strCache>
                <c:ptCount val="4"/>
                <c:pt idx="0">
                  <c:v>Days 1-2</c:v>
                </c:pt>
                <c:pt idx="1">
                  <c:v>Days 3-6</c:v>
                </c:pt>
                <c:pt idx="2">
                  <c:v>Days 7-13</c:v>
                </c:pt>
                <c:pt idx="3">
                  <c:v>Days 14-19</c:v>
                </c:pt>
              </c:strCache>
            </c:strRef>
          </c:cat>
          <c:val>
            <c:numRef>
              <c:f>Sheet1!$D$13:$D$16</c:f>
              <c:numCache>
                <c:formatCode>0%</c:formatCode>
                <c:ptCount val="4"/>
                <c:pt idx="0">
                  <c:v>0.5</c:v>
                </c:pt>
                <c:pt idx="1">
                  <c:v>0.476190476190476</c:v>
                </c:pt>
                <c:pt idx="2">
                  <c:v>0.5</c:v>
                </c:pt>
                <c:pt idx="3">
                  <c:v>0.33333333333333298</c:v>
                </c:pt>
              </c:numCache>
            </c:numRef>
          </c:val>
          <c:extLst>
            <c:ext xmlns:c16="http://schemas.microsoft.com/office/drawing/2014/chart" uri="{C3380CC4-5D6E-409C-BE32-E72D297353CC}">
              <c16:uniqueId val="{00000000-CEF0-4E7D-AA36-2735C7D1F57F}"/>
            </c:ext>
          </c:extLst>
        </c:ser>
        <c:ser>
          <c:idx val="1"/>
          <c:order val="1"/>
          <c:tx>
            <c:strRef>
              <c:f>Sheet1!$E$4</c:f>
              <c:strCache>
                <c:ptCount val="1"/>
                <c:pt idx="0">
                  <c:v>Age &lt; 40</c:v>
                </c:pt>
              </c:strCache>
            </c:strRef>
          </c:tx>
          <c:spPr>
            <a:solidFill>
              <a:schemeClr val="accent4"/>
            </a:solidFill>
            <a:ln>
              <a:noFill/>
            </a:ln>
            <a:effectLst/>
          </c:spPr>
          <c:invertIfNegative val="0"/>
          <c:val>
            <c:numRef>
              <c:f>Sheet1!$E$13:$E$16</c:f>
              <c:numCache>
                <c:formatCode>0%</c:formatCode>
                <c:ptCount val="4"/>
                <c:pt idx="0">
                  <c:v>0.41509433962264197</c:v>
                </c:pt>
                <c:pt idx="1">
                  <c:v>0.37735849056603799</c:v>
                </c:pt>
                <c:pt idx="2">
                  <c:v>0.22641509433962301</c:v>
                </c:pt>
                <c:pt idx="3">
                  <c:v>0.113207547169811</c:v>
                </c:pt>
              </c:numCache>
            </c:numRef>
          </c:val>
          <c:extLst>
            <c:ext xmlns:c16="http://schemas.microsoft.com/office/drawing/2014/chart" uri="{C3380CC4-5D6E-409C-BE32-E72D297353CC}">
              <c16:uniqueId val="{00000001-CEF0-4E7D-AA36-2735C7D1F57F}"/>
            </c:ext>
          </c:extLst>
        </c:ser>
        <c:dLbls>
          <c:showLegendKey val="0"/>
          <c:showVal val="0"/>
          <c:showCatName val="0"/>
          <c:showSerName val="0"/>
          <c:showPercent val="0"/>
          <c:showBubbleSize val="0"/>
        </c:dLbls>
        <c:gapWidth val="219"/>
        <c:overlap val="-27"/>
        <c:axId val="-2076968528"/>
        <c:axId val="-2077991280"/>
      </c:barChart>
      <c:catAx>
        <c:axId val="-2076968528"/>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a:solidFill>
                      <a:sysClr val="windowText" lastClr="000000"/>
                    </a:solidFill>
                  </a:rPr>
                  <a:t>Any Photos</a:t>
                </a:r>
              </a:p>
            </c:rich>
          </c:tx>
          <c:layout>
            <c:manualLayout>
              <c:xMode val="edge"/>
              <c:yMode val="edge"/>
              <c:x val="0.43719785137543998"/>
              <c:y val="2.61115799398461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2077991280"/>
        <c:crosses val="autoZero"/>
        <c:auto val="1"/>
        <c:lblAlgn val="ctr"/>
        <c:lblOffset val="100"/>
        <c:noMultiLvlLbl val="0"/>
      </c:catAx>
      <c:valAx>
        <c:axId val="-2077991280"/>
        <c:scaling>
          <c:orientation val="minMax"/>
          <c:max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a:solidFill>
                      <a:sysClr val="windowText" lastClr="000000"/>
                    </a:solidFill>
                  </a:rPr>
                  <a:t>% of Patients</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76968528"/>
        <c:crosses val="autoZero"/>
        <c:crossBetween val="between"/>
      </c:valAx>
      <c:spPr>
        <a:noFill/>
        <a:ln>
          <a:noFill/>
        </a:ln>
        <a:effectLst/>
      </c:spPr>
    </c:plotArea>
    <c:legend>
      <c:legendPos val="t"/>
      <c:layout>
        <c:manualLayout>
          <c:xMode val="edge"/>
          <c:yMode val="edge"/>
          <c:x val="0.294257073073941"/>
          <c:y val="0.89621217467264203"/>
          <c:w val="0.270654633879512"/>
          <c:h val="8.530133531981240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09174421379"/>
          <c:y val="4.4409667541557299E-2"/>
          <c:w val="0.87280193668973205"/>
          <c:h val="0.47240594925634299"/>
        </c:manualLayout>
      </c:layout>
      <c:barChart>
        <c:barDir val="col"/>
        <c:grouping val="clustered"/>
        <c:varyColors val="0"/>
        <c:ser>
          <c:idx val="0"/>
          <c:order val="0"/>
          <c:tx>
            <c:strRef>
              <c:f>Sheet1!$A$87</c:f>
              <c:strCache>
                <c:ptCount val="1"/>
                <c:pt idx="0">
                  <c:v>Q</c:v>
                </c:pt>
              </c:strCache>
            </c:strRef>
          </c:tx>
          <c:spPr>
            <a:solidFill>
              <a:srgbClr val="7030A0"/>
            </a:solidFill>
            <a:ln>
              <a:noFill/>
            </a:ln>
            <a:effectLst/>
          </c:spPr>
          <c:invertIfNegative val="0"/>
          <c:cat>
            <c:strRef>
              <c:f>Sheet1!$A$60:$A$67</c:f>
              <c:strCache>
                <c:ptCount val="8"/>
                <c:pt idx="0">
                  <c:v>Quality</c:v>
                </c:pt>
                <c:pt idx="1">
                  <c:v>Service you want</c:v>
                </c:pt>
                <c:pt idx="2">
                  <c:v>Meets your needs</c:v>
                </c:pt>
                <c:pt idx="3">
                  <c:v>Recommend to a friend</c:v>
                </c:pt>
                <c:pt idx="4">
                  <c:v>Ease of use</c:v>
                </c:pt>
                <c:pt idx="5">
                  <c:v>Effectiveness for follow up</c:v>
                </c:pt>
                <c:pt idx="6">
                  <c:v>Overall satisfaction</c:v>
                </c:pt>
                <c:pt idx="7">
                  <c:v>Use in future</c:v>
                </c:pt>
              </c:strCache>
            </c:strRef>
          </c:cat>
          <c:val>
            <c:numRef>
              <c:f>Sheet1!$F$88:$F$95</c:f>
              <c:numCache>
                <c:formatCode>0%</c:formatCode>
                <c:ptCount val="8"/>
                <c:pt idx="0">
                  <c:v>0.76190476190476197</c:v>
                </c:pt>
                <c:pt idx="1">
                  <c:v>0.71428571428571397</c:v>
                </c:pt>
                <c:pt idx="2">
                  <c:v>0.55000000000000004</c:v>
                </c:pt>
                <c:pt idx="3">
                  <c:v>0.71428571428571397</c:v>
                </c:pt>
                <c:pt idx="4">
                  <c:v>0.85714285714285698</c:v>
                </c:pt>
                <c:pt idx="5">
                  <c:v>0.76190476190476197</c:v>
                </c:pt>
                <c:pt idx="6">
                  <c:v>0.66666666666666696</c:v>
                </c:pt>
                <c:pt idx="7">
                  <c:v>0.66666666666666696</c:v>
                </c:pt>
              </c:numCache>
            </c:numRef>
          </c:val>
          <c:extLst>
            <c:ext xmlns:c16="http://schemas.microsoft.com/office/drawing/2014/chart" uri="{C3380CC4-5D6E-409C-BE32-E72D297353CC}">
              <c16:uniqueId val="{00000000-B0D8-4754-A57C-BB2515D40A6D}"/>
            </c:ext>
          </c:extLst>
        </c:ser>
        <c:dLbls>
          <c:showLegendKey val="0"/>
          <c:showVal val="0"/>
          <c:showCatName val="0"/>
          <c:showSerName val="0"/>
          <c:showPercent val="0"/>
          <c:showBubbleSize val="0"/>
        </c:dLbls>
        <c:gapWidth val="219"/>
        <c:overlap val="-27"/>
        <c:axId val="-2078018528"/>
        <c:axId val="-2078022208"/>
      </c:barChart>
      <c:catAx>
        <c:axId val="-20780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2078022208"/>
        <c:crosses val="autoZero"/>
        <c:auto val="1"/>
        <c:lblAlgn val="ctr"/>
        <c:lblOffset val="100"/>
        <c:noMultiLvlLbl val="0"/>
      </c:catAx>
      <c:valAx>
        <c:axId val="-2078022208"/>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1">
                    <a:solidFill>
                      <a:sysClr val="windowText" lastClr="000000"/>
                    </a:solidFill>
                  </a:rPr>
                  <a:t>% Good or Excellent</a:t>
                </a:r>
              </a:p>
            </c:rich>
          </c:tx>
          <c:layout>
            <c:manualLayout>
              <c:xMode val="edge"/>
              <c:yMode val="edge"/>
              <c:x val="1.76767676767677E-2"/>
              <c:y val="6.2480533683289603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78018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0.67247</cdr:x>
      <cdr:y>0</cdr:y>
    </cdr:from>
    <cdr:to>
      <cdr:x>1</cdr:x>
      <cdr:y>0.17151</cdr:y>
    </cdr:to>
    <cdr:sp macro="" textlink="">
      <cdr:nvSpPr>
        <cdr:cNvPr id="2" name="TextBox 5"/>
        <cdr:cNvSpPr txBox="1"/>
      </cdr:nvSpPr>
      <cdr:spPr>
        <a:xfrm xmlns:a="http://schemas.openxmlformats.org/drawingml/2006/main">
          <a:off x="7398400" y="-1311939"/>
          <a:ext cx="3603429" cy="82148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58235-0FEF-4885-B74D-2E2AE4136BA6}" type="datetimeFigureOut">
              <a:rPr lang="en-US"/>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36607-CAAF-4F95-8788-DC3B703C2785}"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36607-CAAF-4F95-8788-DC3B703C2785}" type="slidenum">
              <a:rPr lang="en-US" smtClean="0"/>
              <a:t>1</a:t>
            </a:fld>
            <a:endParaRPr lang="en-US"/>
          </a:p>
        </p:txBody>
      </p:sp>
    </p:spTree>
    <p:extLst>
      <p:ext uri="{BB962C8B-B14F-4D97-AF65-F5344CB8AC3E}">
        <p14:creationId xmlns:p14="http://schemas.microsoft.com/office/powerpoint/2010/main" val="2305685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time of creating this presentation, 95/100 patients had completed full follow-up period and so our sample size for data analysis at this time is 95. Of these, …</a:t>
            </a:r>
            <a:endParaRPr lang="en-US" dirty="0"/>
          </a:p>
        </p:txBody>
      </p:sp>
      <p:sp>
        <p:nvSpPr>
          <p:cNvPr id="4" name="Slide Number Placeholder 3"/>
          <p:cNvSpPr>
            <a:spLocks noGrp="1"/>
          </p:cNvSpPr>
          <p:nvPr>
            <p:ph type="sldNum" sz="quarter" idx="10"/>
          </p:nvPr>
        </p:nvSpPr>
        <p:spPr/>
        <p:txBody>
          <a:bodyPr/>
          <a:lstStyle/>
          <a:p>
            <a:fld id="{4CA36607-CAAF-4F95-8788-DC3B703C2785}" type="slidenum">
              <a:rPr lang="en-US"/>
              <a:t>10</a:t>
            </a:fld>
            <a:endParaRPr lang="en-US"/>
          </a:p>
        </p:txBody>
      </p:sp>
    </p:spTree>
    <p:extLst>
      <p:ext uri="{BB962C8B-B14F-4D97-AF65-F5344CB8AC3E}">
        <p14:creationId xmlns:p14="http://schemas.microsoft.com/office/powerpoint/2010/main" val="336590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45% on days</a:t>
            </a:r>
            <a:r>
              <a:rPr lang="en-US" sz="1200" baseline="0" dirty="0"/>
              <a:t> 1-2</a:t>
            </a:r>
          </a:p>
          <a:p>
            <a:r>
              <a:rPr lang="en-US" sz="1200" baseline="0" dirty="0"/>
              <a:t>42% on days 3-6</a:t>
            </a:r>
          </a:p>
          <a:p>
            <a:r>
              <a:rPr lang="en-US" sz="1200" baseline="0" dirty="0"/>
              <a:t>35% on days 7-13</a:t>
            </a:r>
          </a:p>
          <a:p>
            <a:r>
              <a:rPr lang="en-US" sz="1200" baseline="0" dirty="0"/>
              <a:t>21% </a:t>
            </a:r>
            <a:r>
              <a:rPr lang="en-US" sz="1200" baseline="0" dirty="0" err="1"/>
              <a:t>ond</a:t>
            </a:r>
            <a:r>
              <a:rPr lang="en-US" sz="1200" baseline="0" dirty="0"/>
              <a:t> </a:t>
            </a:r>
            <a:r>
              <a:rPr lang="en-US" sz="1200" baseline="0" dirty="0" err="1"/>
              <a:t>ays</a:t>
            </a:r>
            <a:r>
              <a:rPr lang="en-US" sz="1200" baseline="0" dirty="0"/>
              <a:t> 14-19</a:t>
            </a:r>
            <a:endParaRPr lang="en-US" sz="1200" dirty="0"/>
          </a:p>
          <a:p>
            <a:r>
              <a:rPr lang="en-US" sz="1200" dirty="0"/>
              <a:t>14% submitted photos</a:t>
            </a:r>
            <a:r>
              <a:rPr lang="en-US" sz="1200" baseline="0" dirty="0"/>
              <a:t> during all 4 periods</a:t>
            </a:r>
            <a:endParaRPr lang="en-US" sz="1200" dirty="0"/>
          </a:p>
        </p:txBody>
      </p:sp>
      <p:sp>
        <p:nvSpPr>
          <p:cNvPr id="4" name="Slide Number Placeholder 3"/>
          <p:cNvSpPr>
            <a:spLocks noGrp="1"/>
          </p:cNvSpPr>
          <p:nvPr>
            <p:ph type="sldNum" sz="quarter" idx="10"/>
          </p:nvPr>
        </p:nvSpPr>
        <p:spPr/>
        <p:txBody>
          <a:bodyPr/>
          <a:lstStyle/>
          <a:p>
            <a:fld id="{4CA36607-CAAF-4F95-8788-DC3B703C2785}" type="slidenum">
              <a:rPr lang="en-US"/>
              <a:t>11</a:t>
            </a:fld>
            <a:endParaRPr lang="en-US"/>
          </a:p>
        </p:txBody>
      </p:sp>
    </p:spTree>
    <p:extLst>
      <p:ext uri="{BB962C8B-B14F-4D97-AF65-F5344CB8AC3E}">
        <p14:creationId xmlns:p14="http://schemas.microsoft.com/office/powerpoint/2010/main" val="184183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vs. 42% on days 1-2</a:t>
            </a:r>
          </a:p>
          <a:p>
            <a:r>
              <a:rPr lang="en-US" dirty="0"/>
              <a:t>48% vs. 38% on days 3-6</a:t>
            </a:r>
          </a:p>
          <a:p>
            <a:r>
              <a:rPr lang="en-US" dirty="0"/>
              <a:t>50% vs. 23% on days 7-13</a:t>
            </a:r>
          </a:p>
          <a:p>
            <a:r>
              <a:rPr lang="en-US" dirty="0"/>
              <a:t>33%</a:t>
            </a:r>
            <a:r>
              <a:rPr lang="en-US" baseline="0" dirty="0"/>
              <a:t> vs. 11% </a:t>
            </a:r>
            <a:r>
              <a:rPr lang="en-US" baseline="0" dirty="0" err="1"/>
              <a:t>ond</a:t>
            </a:r>
            <a:r>
              <a:rPr lang="en-US" baseline="0" dirty="0"/>
              <a:t> </a:t>
            </a:r>
            <a:r>
              <a:rPr lang="en-US" baseline="0" dirty="0" err="1"/>
              <a:t>ays</a:t>
            </a:r>
            <a:r>
              <a:rPr lang="en-US" baseline="0" dirty="0"/>
              <a:t> 14-19</a:t>
            </a:r>
            <a:endParaRPr lang="en-US" dirty="0"/>
          </a:p>
          <a:p>
            <a:r>
              <a:rPr lang="en-US" dirty="0"/>
              <a:t>26% of those greater than or equal</a:t>
            </a:r>
            <a:r>
              <a:rPr lang="en-US" baseline="0" dirty="0"/>
              <a:t> to</a:t>
            </a:r>
            <a:r>
              <a:rPr lang="en-US" dirty="0"/>
              <a:t> 40 vs 4% of those less</a:t>
            </a:r>
            <a:r>
              <a:rPr lang="en-US" baseline="0" dirty="0"/>
              <a:t> than 40 </a:t>
            </a:r>
            <a:r>
              <a:rPr lang="en-US" dirty="0"/>
              <a:t>submitted photos during all 4 periods (p=0.002)</a:t>
            </a:r>
          </a:p>
        </p:txBody>
      </p:sp>
      <p:sp>
        <p:nvSpPr>
          <p:cNvPr id="4" name="Slide Number Placeholder 3"/>
          <p:cNvSpPr>
            <a:spLocks noGrp="1"/>
          </p:cNvSpPr>
          <p:nvPr>
            <p:ph type="sldNum" sz="quarter" idx="10"/>
          </p:nvPr>
        </p:nvSpPr>
        <p:spPr/>
        <p:txBody>
          <a:bodyPr/>
          <a:lstStyle/>
          <a:p>
            <a:fld id="{4CA36607-CAAF-4F95-8788-DC3B703C2785}" type="slidenum">
              <a:rPr lang="en-US"/>
              <a:t>12</a:t>
            </a:fld>
            <a:endParaRPr lang="en-US"/>
          </a:p>
        </p:txBody>
      </p:sp>
    </p:spTree>
    <p:extLst>
      <p:ext uri="{BB962C8B-B14F-4D97-AF65-F5344CB8AC3E}">
        <p14:creationId xmlns:p14="http://schemas.microsoft.com/office/powerpoint/2010/main" val="1381818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1=poor, 2=fair, 3=good, 4=excellent</a:t>
            </a:r>
          </a:p>
          <a:p>
            <a:endParaRPr lang="en-US" dirty="0"/>
          </a:p>
          <a:p>
            <a:r>
              <a:rPr lang="en-US" dirty="0"/>
              <a:t>21/95 (22%) have completed satisfaction surveys</a:t>
            </a:r>
          </a:p>
          <a:p>
            <a:r>
              <a:rPr lang="en-US" dirty="0"/>
              <a:t>71% would recommend this phone-based communication to a friend in a similar situation (Good or Excellent)</a:t>
            </a:r>
          </a:p>
          <a:p>
            <a:r>
              <a:rPr lang="en-US" dirty="0"/>
              <a:t>67% said that this phone-based communication would help them deal more effectively with their follow-up in the future </a:t>
            </a:r>
          </a:p>
        </p:txBody>
      </p:sp>
      <p:sp>
        <p:nvSpPr>
          <p:cNvPr id="4" name="Slide Number Placeholder 3"/>
          <p:cNvSpPr>
            <a:spLocks noGrp="1"/>
          </p:cNvSpPr>
          <p:nvPr>
            <p:ph type="sldNum" sz="quarter" idx="10"/>
          </p:nvPr>
        </p:nvSpPr>
        <p:spPr/>
        <p:txBody>
          <a:bodyPr/>
          <a:lstStyle/>
          <a:p>
            <a:fld id="{4CA36607-CAAF-4F95-8788-DC3B703C2785}" type="slidenum">
              <a:rPr lang="en-US"/>
              <a:t>13</a:t>
            </a:fld>
            <a:endParaRPr lang="en-US"/>
          </a:p>
        </p:txBody>
      </p:sp>
    </p:spTree>
    <p:extLst>
      <p:ext uri="{BB962C8B-B14F-4D97-AF65-F5344CB8AC3E}">
        <p14:creationId xmlns:p14="http://schemas.microsoft.com/office/powerpoint/2010/main" val="238030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FF"/>
              </a:solidFill>
            </a:endParaRPr>
          </a:p>
        </p:txBody>
      </p:sp>
      <p:sp>
        <p:nvSpPr>
          <p:cNvPr id="4" name="Slide Number Placeholder 3"/>
          <p:cNvSpPr>
            <a:spLocks noGrp="1"/>
          </p:cNvSpPr>
          <p:nvPr>
            <p:ph type="sldNum" sz="quarter" idx="10"/>
          </p:nvPr>
        </p:nvSpPr>
        <p:spPr/>
        <p:txBody>
          <a:bodyPr/>
          <a:lstStyle/>
          <a:p>
            <a:fld id="{4CA36607-CAAF-4F95-8788-DC3B703C2785}" type="slidenum">
              <a:rPr lang="en-US"/>
              <a:t>14</a:t>
            </a:fld>
            <a:endParaRPr lang="en-US"/>
          </a:p>
        </p:txBody>
      </p:sp>
    </p:spTree>
    <p:extLst>
      <p:ext uri="{BB962C8B-B14F-4D97-AF65-F5344CB8AC3E}">
        <p14:creationId xmlns:p14="http://schemas.microsoft.com/office/powerpoint/2010/main" val="283322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36607-CAAF-4F95-8788-DC3B703C2785}" type="slidenum">
              <a:rPr lang="en-US"/>
              <a:t>15</a:t>
            </a:fld>
            <a:endParaRPr lang="en-US"/>
          </a:p>
        </p:txBody>
      </p:sp>
    </p:spTree>
    <p:extLst>
      <p:ext uri="{BB962C8B-B14F-4D97-AF65-F5344CB8AC3E}">
        <p14:creationId xmlns:p14="http://schemas.microsoft.com/office/powerpoint/2010/main" val="81685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36607-CAAF-4F95-8788-DC3B703C2785}" type="slidenum">
              <a:rPr lang="en-US"/>
              <a:t>16</a:t>
            </a:fld>
            <a:endParaRPr lang="en-US"/>
          </a:p>
        </p:txBody>
      </p:sp>
    </p:spTree>
    <p:extLst>
      <p:ext uri="{BB962C8B-B14F-4D97-AF65-F5344CB8AC3E}">
        <p14:creationId xmlns:p14="http://schemas.microsoft.com/office/powerpoint/2010/main" val="260528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dirty="0"/>
          </a:p>
        </p:txBody>
      </p:sp>
      <p:sp>
        <p:nvSpPr>
          <p:cNvPr id="4" name="Slide Number Placeholder 3"/>
          <p:cNvSpPr>
            <a:spLocks noGrp="1"/>
          </p:cNvSpPr>
          <p:nvPr>
            <p:ph type="sldNum" sz="quarter" idx="10"/>
          </p:nvPr>
        </p:nvSpPr>
        <p:spPr/>
        <p:txBody>
          <a:bodyPr/>
          <a:lstStyle/>
          <a:p>
            <a:fld id="{4CA36607-CAAF-4F95-8788-DC3B703C2785}" type="slidenum">
              <a:rPr lang="en-US"/>
              <a:t>2</a:t>
            </a:fld>
            <a:endParaRPr lang="en-US"/>
          </a:p>
        </p:txBody>
      </p:sp>
    </p:spTree>
    <p:extLst>
      <p:ext uri="{BB962C8B-B14F-4D97-AF65-F5344CB8AC3E}">
        <p14:creationId xmlns:p14="http://schemas.microsoft.com/office/powerpoint/2010/main" val="203666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It comes at no surprise</a:t>
            </a:r>
            <a:r>
              <a:rPr lang="en-US" baseline="0" dirty="0"/>
              <a:t> to this audience, but many ED patients do not have primary care, </a:t>
            </a:r>
            <a:r>
              <a:rPr lang="en-US" dirty="0"/>
              <a:t>And risk being lost to follow-up</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Approximately 7.3 million ED visits are made to US emergency departments annually for lacerations between 1992 and 2002. 3.5 million visits for skin and soft tissue infections were made to EDs nationally in 2005,</a:t>
            </a:r>
            <a:r>
              <a:rPr lang="en-US" sz="1200" kern="1200" baseline="0" dirty="0">
                <a:solidFill>
                  <a:schemeClr val="tx1"/>
                </a:solidFill>
                <a:effectLst/>
                <a:latin typeface="+mn-lt"/>
                <a:ea typeface="+mn-ea"/>
                <a:cs typeface="+mn-cs"/>
              </a:rPr>
              <a:t> </a:t>
            </a:r>
            <a:r>
              <a:rPr lang="en-US" dirty="0"/>
              <a:t>and vast majority discharge home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In a large prospective multi­center ED study, 2.6% of traumatic lacerations became infected, while another study showed up to 26% of patients had treatment failure within 7 days after an abscess incision and drainage (I&amp;D).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In one retrospective cohort study of patients discharged from EDs with diagnoses of skin and subcutaneous infections, 3.1% were admitted within 7 days, related to inadequate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a:t>
            </a: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a:t>
            </a:r>
            <a:r>
              <a:rPr lang="en-US" baseline="0" dirty="0"/>
              <a:t> all know that follow-up with PCP is not often possible</a:t>
            </a:r>
            <a:endParaRPr dirty="0"/>
          </a:p>
        </p:txBody>
      </p:sp>
      <p:sp>
        <p:nvSpPr>
          <p:cNvPr id="4" name="Slide Number Placeholder 3"/>
          <p:cNvSpPr>
            <a:spLocks noGrp="1"/>
          </p:cNvSpPr>
          <p:nvPr>
            <p:ph type="sldNum" sz="quarter" idx="10"/>
          </p:nvPr>
        </p:nvSpPr>
        <p:spPr/>
        <p:txBody>
          <a:bodyPr/>
          <a:lstStyle/>
          <a:p>
            <a:fld id="{4CA36607-CAAF-4F95-8788-DC3B703C2785}" type="slidenum">
              <a:rPr lang="en-US"/>
              <a:t>3</a:t>
            </a:fld>
            <a:endParaRPr lang="en-US"/>
          </a:p>
        </p:txBody>
      </p:sp>
    </p:spTree>
    <p:extLst>
      <p:ext uri="{BB962C8B-B14F-4D97-AF65-F5344CB8AC3E}">
        <p14:creationId xmlns:p14="http://schemas.microsoft.com/office/powerpoint/2010/main" val="67898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for patients seeking greater accessibility to health care and surgeons facing increasing time constraints</a:t>
            </a:r>
          </a:p>
          <a:p>
            <a:endParaRPr lang="en-US" dirty="0"/>
          </a:p>
          <a:p>
            <a:r>
              <a:rPr lang="en-US" dirty="0"/>
              <a:t>6. Ranney M, Choo E, Wang Y, Baum A, Clark M, Mello M. Emergency department patients’ preferences for </a:t>
            </a:r>
            <a:r>
              <a:rPr lang="en-US" dirty="0" err="1"/>
              <a:t>technologybased</a:t>
            </a:r>
            <a:r>
              <a:rPr lang="en-US" dirty="0"/>
              <a:t> behavioral interventions. American College of Emergency Physicians, 2012. doi:10.1016/j.annemergmed.2012.02.026.</a:t>
            </a:r>
            <a:endParaRPr dirty="0"/>
          </a:p>
          <a:p>
            <a:r>
              <a:rPr lang="en-US" dirty="0"/>
              <a:t>7.Walker TW, O'Connor N, Byrne S, McCann PJ, </a:t>
            </a:r>
            <a:r>
              <a:rPr lang="en-US" dirty="0" err="1"/>
              <a:t>Kerin</a:t>
            </a:r>
            <a:r>
              <a:rPr lang="en-US" dirty="0"/>
              <a:t> MJ. Electronic </a:t>
            </a:r>
            <a:r>
              <a:rPr lang="en-US" dirty="0" err="1"/>
              <a:t>followup</a:t>
            </a:r>
            <a:r>
              <a:rPr lang="en-US" dirty="0"/>
              <a:t> of facial lacerations in the emergency department. J </a:t>
            </a:r>
            <a:r>
              <a:rPr lang="en-US" dirty="0" err="1"/>
              <a:t>Telemed</a:t>
            </a:r>
            <a:r>
              <a:rPr lang="en-US" dirty="0"/>
              <a:t> Telecare. 2011;17(3):1336. </a:t>
            </a:r>
            <a:r>
              <a:rPr lang="en-US" dirty="0" err="1"/>
              <a:t>doi</a:t>
            </a:r>
            <a:r>
              <a:rPr lang="en-US" dirty="0"/>
              <a:t>: 10.1258/jtt.2010.100307. </a:t>
            </a:r>
            <a:r>
              <a:rPr lang="en-US" dirty="0" err="1"/>
              <a:t>Epub</a:t>
            </a:r>
            <a:r>
              <a:rPr lang="en-US" dirty="0"/>
              <a:t> 2011 Jan 26. PMID: 21270048</a:t>
            </a:r>
            <a:endParaRPr dirty="0"/>
          </a:p>
          <a:p>
            <a:r>
              <a:rPr lang="en-US" dirty="0"/>
              <a:t>8.Broman K, </a:t>
            </a:r>
            <a:r>
              <a:rPr lang="en-US" dirty="0" err="1"/>
              <a:t>Oyefule</a:t>
            </a:r>
            <a:r>
              <a:rPr lang="en-US" dirty="0"/>
              <a:t> O, Phillips S, </a:t>
            </a:r>
            <a:r>
              <a:rPr lang="en-US" dirty="0" err="1"/>
              <a:t>Baucom</a:t>
            </a:r>
            <a:r>
              <a:rPr lang="en-US" dirty="0"/>
              <a:t> R, </a:t>
            </a:r>
            <a:r>
              <a:rPr lang="en-US" dirty="0" err="1"/>
              <a:t>Holzman</a:t>
            </a:r>
            <a:r>
              <a:rPr lang="en-US" dirty="0"/>
              <a:t> M, Sharp K, Pierce R, Nealon W, </a:t>
            </a:r>
            <a:r>
              <a:rPr lang="en-US" dirty="0" err="1"/>
              <a:t>Poulose</a:t>
            </a:r>
            <a:r>
              <a:rPr lang="en-US" dirty="0"/>
              <a:t> B. Postoperative Care Using a Secure Online Patient Portal: Changing the (Inter)Face of General Surgery. Journal of the American College of Surgeons. 2015; 221(6): 10571066.</a:t>
            </a:r>
            <a:endParaRPr dirty="0"/>
          </a:p>
          <a:p>
            <a:r>
              <a:rPr lang="en-US" dirty="0"/>
              <a:t>9. Quinn EM , Corrigan MA , </a:t>
            </a:r>
            <a:r>
              <a:rPr lang="en-US" dirty="0" err="1"/>
              <a:t>O'Mullane</a:t>
            </a:r>
            <a:r>
              <a:rPr lang="en-US" dirty="0"/>
              <a:t> J , Murphy D , </a:t>
            </a:r>
            <a:r>
              <a:rPr lang="en-US" dirty="0" err="1"/>
              <a:t>Lehane</a:t>
            </a:r>
            <a:r>
              <a:rPr lang="en-US" dirty="0"/>
              <a:t> EA , </a:t>
            </a:r>
            <a:r>
              <a:rPr lang="en-US" dirty="0" err="1"/>
              <a:t>LeahyWarren</a:t>
            </a:r>
            <a:r>
              <a:rPr lang="en-US" dirty="0"/>
              <a:t> P , Coffey A , </a:t>
            </a:r>
            <a:r>
              <a:rPr lang="en-US" dirty="0" err="1"/>
              <a:t>McCluskey</a:t>
            </a:r>
            <a:r>
              <a:rPr lang="en-US" dirty="0"/>
              <a:t> P , Redmond HP , Fulton GJ . Clinical unity and community empowerment: the use of smartphone technology to empower community management of chronic venous ulcers through the support of a tertiary unit. . </a:t>
            </a:r>
            <a:r>
              <a:rPr lang="en-US" dirty="0" err="1"/>
              <a:t>PLoS</a:t>
            </a:r>
            <a:r>
              <a:rPr lang="en-US" dirty="0"/>
              <a:t> One. 2013 Nov 12;8(11):e78786. </a:t>
            </a:r>
            <a:r>
              <a:rPr lang="en-US" dirty="0" err="1"/>
              <a:t>doi</a:t>
            </a:r>
            <a:r>
              <a:rPr lang="en-US" dirty="0"/>
              <a:t>: 10.1371/journal.pone.0078786. </a:t>
            </a:r>
            <a:r>
              <a:rPr lang="en-US" dirty="0" err="1"/>
              <a:t>ECollection</a:t>
            </a:r>
            <a:r>
              <a:rPr lang="en-US" dirty="0"/>
              <a:t> 2013.</a:t>
            </a:r>
            <a:endParaRPr dirty="0" err="1"/>
          </a:p>
          <a:p>
            <a:endParaRPr lang="en-US" dirty="0"/>
          </a:p>
        </p:txBody>
      </p:sp>
      <p:sp>
        <p:nvSpPr>
          <p:cNvPr id="4" name="Slide Number Placeholder 3"/>
          <p:cNvSpPr>
            <a:spLocks noGrp="1"/>
          </p:cNvSpPr>
          <p:nvPr>
            <p:ph type="sldNum" sz="quarter" idx="10"/>
          </p:nvPr>
        </p:nvSpPr>
        <p:spPr/>
        <p:txBody>
          <a:bodyPr/>
          <a:lstStyle/>
          <a:p>
            <a:fld id="{4CA36607-CAAF-4F95-8788-DC3B703C2785}" type="slidenum">
              <a:rPr lang="en-US"/>
              <a:t>4</a:t>
            </a:fld>
            <a:endParaRPr lang="en-US"/>
          </a:p>
        </p:txBody>
      </p:sp>
    </p:spTree>
    <p:extLst>
      <p:ext uri="{BB962C8B-B14F-4D97-AF65-F5344CB8AC3E}">
        <p14:creationId xmlns:p14="http://schemas.microsoft.com/office/powerpoint/2010/main" val="128084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adapted to our ED population for this project</a:t>
            </a:r>
          </a:p>
          <a:p>
            <a:r>
              <a:rPr lang="en-US" dirty="0"/>
              <a:t>...to review text-based symptoms and wound photographs submitted by patients</a:t>
            </a:r>
          </a:p>
          <a:p>
            <a:r>
              <a:rPr lang="en-US" dirty="0"/>
              <a:t>…as you can see, it has the look and feel of an app…</a:t>
            </a:r>
          </a:p>
        </p:txBody>
      </p:sp>
      <p:sp>
        <p:nvSpPr>
          <p:cNvPr id="4" name="Slide Number Placeholder 3"/>
          <p:cNvSpPr>
            <a:spLocks noGrp="1"/>
          </p:cNvSpPr>
          <p:nvPr>
            <p:ph type="sldNum" sz="quarter" idx="10"/>
          </p:nvPr>
        </p:nvSpPr>
        <p:spPr/>
        <p:txBody>
          <a:bodyPr/>
          <a:lstStyle/>
          <a:p>
            <a:fld id="{4CA36607-CAAF-4F95-8788-DC3B703C2785}" type="slidenum">
              <a:rPr lang="en-US"/>
              <a:t>5</a:t>
            </a:fld>
            <a:endParaRPr lang="en-US"/>
          </a:p>
        </p:txBody>
      </p:sp>
    </p:spTree>
    <p:extLst>
      <p:ext uri="{BB962C8B-B14F-4D97-AF65-F5344CB8AC3E}">
        <p14:creationId xmlns:p14="http://schemas.microsoft.com/office/powerpoint/2010/main" val="228496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36607-CAAF-4F95-8788-DC3B703C2785}" type="slidenum">
              <a:rPr lang="en-US"/>
              <a:t>6</a:t>
            </a:fld>
            <a:endParaRPr lang="en-US"/>
          </a:p>
        </p:txBody>
      </p:sp>
    </p:spTree>
    <p:extLst>
      <p:ext uri="{BB962C8B-B14F-4D97-AF65-F5344CB8AC3E}">
        <p14:creationId xmlns:p14="http://schemas.microsoft.com/office/powerpoint/2010/main" val="222178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urban </a:t>
            </a:r>
            <a:r>
              <a:rPr lang="en-US" baseline="0" dirty="0" err="1"/>
              <a:t>Eds</a:t>
            </a:r>
            <a:r>
              <a:rPr lang="en-US" baseline="0" dirty="0"/>
              <a:t>: 1 level 1 trauma center and one university medical center</a:t>
            </a:r>
            <a:endParaRPr lang="en-US" dirty="0"/>
          </a:p>
          <a:p>
            <a:r>
              <a:rPr lang="en-US" dirty="0"/>
              <a:t>...with reminder emails</a:t>
            </a:r>
          </a:p>
          <a:p>
            <a:r>
              <a:rPr lang="en-US" dirty="0"/>
              <a:t>…Client Satisfaction Questionnaire (CSQ-8), a validated and standardized measure of patient satisfaction</a:t>
            </a:r>
            <a:endParaRPr dirty="0"/>
          </a:p>
        </p:txBody>
      </p:sp>
      <p:sp>
        <p:nvSpPr>
          <p:cNvPr id="4" name="Slide Number Placeholder 3"/>
          <p:cNvSpPr>
            <a:spLocks noGrp="1"/>
          </p:cNvSpPr>
          <p:nvPr>
            <p:ph type="sldNum" sz="quarter" idx="10"/>
          </p:nvPr>
        </p:nvSpPr>
        <p:spPr/>
        <p:txBody>
          <a:bodyPr/>
          <a:lstStyle/>
          <a:p>
            <a:fld id="{4CA36607-CAAF-4F95-8788-DC3B703C2785}" type="slidenum">
              <a:rPr lang="en-US"/>
              <a:t>7</a:t>
            </a:fld>
            <a:endParaRPr lang="en-US"/>
          </a:p>
        </p:txBody>
      </p:sp>
    </p:spTree>
    <p:extLst>
      <p:ext uri="{BB962C8B-B14F-4D97-AF65-F5344CB8AC3E}">
        <p14:creationId xmlns:p14="http://schemas.microsoft.com/office/powerpoint/2010/main" val="387380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Enrollment period: </a:t>
            </a:r>
            <a:r>
              <a:rPr lang="en-US" baseline="0" dirty="0" err="1"/>
              <a:t>Febuary</a:t>
            </a:r>
            <a:r>
              <a:rPr lang="en-US" baseline="0" dirty="0"/>
              <a:t> – October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dirty="0"/>
              <a:t>67 (28%) of initial 237</a:t>
            </a:r>
          </a:p>
          <a:p>
            <a:endParaRPr lang="en-US" sz="1200" dirty="0"/>
          </a:p>
          <a:p>
            <a:r>
              <a:rPr lang="en-US" sz="1200" dirty="0"/>
              <a:t>100 (59%)</a:t>
            </a:r>
            <a:r>
              <a:rPr lang="en-US" sz="1200" baseline="0" dirty="0"/>
              <a:t> of eligible patients were interested and enrolled in the study</a:t>
            </a:r>
            <a:endParaRPr lang="en-US" sz="1200" dirty="0"/>
          </a:p>
          <a:p>
            <a:endParaRPr lang="en-US" sz="1200" dirty="0"/>
          </a:p>
          <a:p>
            <a:r>
              <a:rPr lang="en-US" sz="1200" dirty="0"/>
              <a:t>Overall age range was 18-92 w/ standard deviation</a:t>
            </a:r>
            <a:r>
              <a:rPr lang="en-US" sz="1200" baseline="0" dirty="0"/>
              <a:t> 16 years</a:t>
            </a:r>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4CA36607-CAAF-4F95-8788-DC3B703C2785}" type="slidenum">
              <a:rPr lang="en-US"/>
              <a:t>8</a:t>
            </a:fld>
            <a:endParaRPr lang="en-US"/>
          </a:p>
        </p:txBody>
      </p:sp>
    </p:spTree>
    <p:extLst>
      <p:ext uri="{BB962C8B-B14F-4D97-AF65-F5344CB8AC3E}">
        <p14:creationId xmlns:p14="http://schemas.microsoft.com/office/powerpoint/2010/main" val="292993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compared</a:t>
            </a:r>
            <a:r>
              <a:rPr lang="en-US" baseline="0" dirty="0"/>
              <a:t> those patients with a smart phone to those without</a:t>
            </a:r>
            <a:endParaRPr lang="en-US" sz="1200" b="0" i="0" kern="1200" dirty="0">
              <a:solidFill>
                <a:schemeClr val="tx1"/>
              </a:solidFill>
              <a:effectLst/>
              <a:latin typeface="+mn-lt"/>
              <a:ea typeface="+mn-ea"/>
              <a:cs typeface="+mn-cs"/>
            </a:endParaRPr>
          </a:p>
          <a:p>
            <a:endParaRPr lang="en-US" dirty="0"/>
          </a:p>
          <a:p>
            <a:r>
              <a:rPr lang="en-US" dirty="0"/>
              <a:t>Patients at the level 1 trauma center</a:t>
            </a:r>
            <a:r>
              <a:rPr lang="en-US" baseline="0" dirty="0"/>
              <a:t> were </a:t>
            </a:r>
            <a:r>
              <a:rPr lang="en-US" dirty="0"/>
              <a:t>Less likely to have a smartphone,</a:t>
            </a:r>
            <a:r>
              <a:rPr lang="en-US" baseline="0" dirty="0"/>
              <a:t> with </a:t>
            </a:r>
            <a:r>
              <a:rPr lang="en-US" dirty="0"/>
              <a:t>66% of the subjects approached at the community site having smartphones vs. 84% at the academic medical center, and</a:t>
            </a:r>
            <a:r>
              <a:rPr lang="en-US" baseline="0" dirty="0"/>
              <a:t> this was significant. They were also less likely to be female (20 vs. 35%)</a:t>
            </a:r>
            <a:endParaRPr lang="en-US" dirty="0"/>
          </a:p>
          <a:p>
            <a:endParaRPr lang="en-US" dirty="0"/>
          </a:p>
        </p:txBody>
      </p:sp>
      <p:sp>
        <p:nvSpPr>
          <p:cNvPr id="4" name="Slide Number Placeholder 3"/>
          <p:cNvSpPr>
            <a:spLocks noGrp="1"/>
          </p:cNvSpPr>
          <p:nvPr>
            <p:ph type="sldNum" sz="quarter" idx="10"/>
          </p:nvPr>
        </p:nvSpPr>
        <p:spPr/>
        <p:txBody>
          <a:bodyPr/>
          <a:lstStyle/>
          <a:p>
            <a:fld id="{4CA36607-CAAF-4F95-8788-DC3B703C2785}" type="slidenum">
              <a:rPr lang="en-US"/>
              <a:t>9</a:t>
            </a:fld>
            <a:endParaRPr lang="en-US"/>
          </a:p>
        </p:txBody>
      </p:sp>
    </p:spTree>
    <p:extLst>
      <p:ext uri="{BB962C8B-B14F-4D97-AF65-F5344CB8AC3E}">
        <p14:creationId xmlns:p14="http://schemas.microsoft.com/office/powerpoint/2010/main" val="23107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nvPr>
        </p:nvSpPr>
        <p:spPr/>
        <p:txBody>
          <a:bodyPr>
            <a:normAutofit fontScale="90000"/>
          </a:bodyPr>
          <a:lstStyle/>
          <a:p>
            <a:r>
              <a:rPr lang="en-US" dirty="0" err="1"/>
              <a:t>mPOWEr</a:t>
            </a:r>
            <a:r>
              <a:rPr lang="en-US" dirty="0"/>
              <a:t>: Piloting a Mobile Application for Wound Care Follow Up in the Emergency</a:t>
            </a:r>
          </a:p>
          <a:p>
            <a:r>
              <a:rPr lang="en-US" dirty="0"/>
              <a:t>Department</a:t>
            </a:r>
            <a:endParaRPr dirty="0"/>
          </a:p>
        </p:txBody>
      </p:sp>
      <p:sp>
        <p:nvSpPr>
          <p:cNvPr id="3" name="Subtitle 2"/>
          <p:cNvSpPr>
            <a:spLocks noGrp="1"/>
          </p:cNvSpPr>
          <p:nvPr>
            <p:ph type="subTitle" idx="1"/>
          </p:nvPr>
        </p:nvSpPr>
        <p:spPr>
          <a:xfrm>
            <a:off x="1524000" y="3602038"/>
            <a:ext cx="9144000" cy="2907404"/>
          </a:xfrm>
        </p:spPr>
        <p:txBody>
          <a:bodyPr vert="horz" lIns="91440" tIns="45720" rIns="91440" bIns="45720" rtlCol="0" anchor="t">
            <a:normAutofit/>
          </a:bodyPr>
          <a:lstStyle/>
          <a:p>
            <a:r>
              <a:rPr lang="en-US" dirty="0"/>
              <a:t>Molly L Tolins</a:t>
            </a:r>
            <a:r>
              <a:rPr lang="en-US" baseline="30000" dirty="0"/>
              <a:t>1</a:t>
            </a:r>
            <a:r>
              <a:rPr lang="en-US" dirty="0"/>
              <a:t>, MD; Sophie Morse</a:t>
            </a:r>
            <a:r>
              <a:rPr lang="en-US" baseline="30000" dirty="0"/>
              <a:t>1</a:t>
            </a:r>
            <a:r>
              <a:rPr lang="en-US" dirty="0"/>
              <a:t>; Daniel S Hippe</a:t>
            </a:r>
            <a:r>
              <a:rPr lang="en-US" baseline="30000" dirty="0"/>
              <a:t>2</a:t>
            </a:r>
            <a:r>
              <a:rPr lang="en-US" dirty="0"/>
              <a:t>, MS;</a:t>
            </a:r>
          </a:p>
          <a:p>
            <a:r>
              <a:rPr lang="en-US" dirty="0"/>
              <a:t>Marie C Vrablik</a:t>
            </a:r>
            <a:r>
              <a:rPr lang="en-US" baseline="30000" dirty="0"/>
              <a:t>1</a:t>
            </a:r>
            <a:r>
              <a:rPr lang="en-US" dirty="0"/>
              <a:t>, MD, MCR</a:t>
            </a:r>
          </a:p>
          <a:p>
            <a:r>
              <a:rPr lang="en-US" baseline="30000" dirty="0"/>
              <a:t>1</a:t>
            </a:r>
            <a:r>
              <a:rPr lang="en-US" dirty="0"/>
              <a:t>Department of Emergency Medicine</a:t>
            </a:r>
          </a:p>
          <a:p>
            <a:r>
              <a:rPr lang="en-US" baseline="30000" dirty="0"/>
              <a:t>2</a:t>
            </a:r>
            <a:r>
              <a:rPr lang="en-US" dirty="0"/>
              <a:t>Department of Radiology</a:t>
            </a:r>
          </a:p>
          <a:p>
            <a:r>
              <a:rPr lang="en-US" dirty="0"/>
              <a:t>University of Washington, Seattle, WA</a:t>
            </a:r>
          </a:p>
        </p:txBody>
      </p:sp>
      <p:grpSp>
        <p:nvGrpSpPr>
          <p:cNvPr id="5" name="Group 4"/>
          <p:cNvGrpSpPr/>
          <p:nvPr/>
        </p:nvGrpSpPr>
        <p:grpSpPr>
          <a:xfrm>
            <a:off x="1812" y="6164580"/>
            <a:ext cx="12190188" cy="694600"/>
            <a:chOff x="1812" y="6164580"/>
            <a:chExt cx="9144000" cy="694600"/>
          </a:xfrm>
        </p:grpSpPr>
        <p:grpSp>
          <p:nvGrpSpPr>
            <p:cNvPr id="6" name="Group 10"/>
            <p:cNvGrpSpPr/>
            <p:nvPr/>
          </p:nvGrpSpPr>
          <p:grpSpPr>
            <a:xfrm>
              <a:off x="1812" y="6164580"/>
              <a:ext cx="9144000" cy="693420"/>
              <a:chOff x="0" y="6164580"/>
              <a:chExt cx="9144000" cy="693420"/>
            </a:xfrm>
          </p:grpSpPr>
          <p:grpSp>
            <p:nvGrpSpPr>
              <p:cNvPr id="12" name="Group 11"/>
              <p:cNvGrpSpPr/>
              <p:nvPr/>
            </p:nvGrpSpPr>
            <p:grpSpPr>
              <a:xfrm>
                <a:off x="0" y="6164580"/>
                <a:ext cx="1264919" cy="693420"/>
                <a:chOff x="0" y="6164580"/>
                <a:chExt cx="1264919" cy="693420"/>
              </a:xfrm>
            </p:grpSpPr>
            <p:pic>
              <p:nvPicPr>
                <p:cNvPr id="14" name="Picture 13"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5" name="Rectangle 14"/>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Rectangle 15"/>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3" name="Rectangle 12"/>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7"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0" name="Right Triangle 9"/>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308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38200" y="365125"/>
            <a:ext cx="10515600" cy="1325563"/>
          </a:xfrm>
        </p:spPr>
        <p:txBody>
          <a:bodyPr/>
          <a:lstStyle/>
          <a:p>
            <a:r>
              <a:rPr lang="en-US" dirty="0">
                <a:solidFill>
                  <a:srgbClr val="000000"/>
                </a:solidFill>
                <a:latin typeface="Calibri Light"/>
              </a:rPr>
              <a:t>Results – Participation*</a:t>
            </a:r>
          </a:p>
        </p:txBody>
      </p:sp>
      <p:sp>
        <p:nvSpPr>
          <p:cNvPr id="3" name="Content Placeholder 2"/>
          <p:cNvSpPr>
            <a:spLocks noGrp="1"/>
          </p:cNvSpPr>
          <p:nvPr>
            <p:ph idx="1"/>
            <p:extLst/>
          </p:nvPr>
        </p:nvSpPr>
        <p:spPr>
          <a:xfrm>
            <a:off x="838200" y="1584995"/>
            <a:ext cx="10515600" cy="4351338"/>
          </a:xfrm>
        </p:spPr>
        <p:txBody>
          <a:bodyPr vert="horz" lIns="91440" tIns="45720" rIns="91440" bIns="45720" rtlCol="0" anchor="t">
            <a:normAutofit/>
          </a:bodyPr>
          <a:lstStyle/>
          <a:p>
            <a:r>
              <a:rPr lang="en-US" dirty="0"/>
              <a:t>57% of participants submitted a photo</a:t>
            </a:r>
          </a:p>
          <a:p>
            <a:r>
              <a:rPr lang="en-US" dirty="0">
                <a:solidFill>
                  <a:schemeClr val="bg2">
                    <a:lumMod val="50000"/>
                  </a:schemeClr>
                </a:solidFill>
              </a:rPr>
              <a:t>60% communicated via </a:t>
            </a:r>
            <a:r>
              <a:rPr lang="en-US" dirty="0" err="1">
                <a:solidFill>
                  <a:schemeClr val="bg2">
                    <a:lumMod val="50000"/>
                  </a:schemeClr>
                </a:solidFill>
              </a:rPr>
              <a:t>mPOWEr</a:t>
            </a:r>
            <a:r>
              <a:rPr lang="en-US" dirty="0">
                <a:solidFill>
                  <a:schemeClr val="bg2">
                    <a:lumMod val="50000"/>
                  </a:schemeClr>
                </a:solidFill>
              </a:rPr>
              <a:t> (text-based symptoms OR photo) at any time</a:t>
            </a:r>
          </a:p>
          <a:p>
            <a:r>
              <a:rPr lang="en-US" dirty="0">
                <a:solidFill>
                  <a:schemeClr val="bg2">
                    <a:lumMod val="50000"/>
                  </a:schemeClr>
                </a:solidFill>
              </a:rPr>
              <a:t>66% communicated via </a:t>
            </a:r>
            <a:r>
              <a:rPr lang="en-US" dirty="0" err="1">
                <a:solidFill>
                  <a:schemeClr val="bg2">
                    <a:lumMod val="50000"/>
                  </a:schemeClr>
                </a:solidFill>
              </a:rPr>
              <a:t>mPOWEr</a:t>
            </a:r>
            <a:r>
              <a:rPr lang="en-US" dirty="0">
                <a:solidFill>
                  <a:schemeClr val="bg2">
                    <a:lumMod val="50000"/>
                  </a:schemeClr>
                </a:solidFill>
              </a:rPr>
              <a:t> OR text/email at any time</a:t>
            </a:r>
          </a:p>
          <a:p>
            <a:r>
              <a:rPr lang="en-US" dirty="0">
                <a:solidFill>
                  <a:schemeClr val="bg2">
                    <a:lumMod val="50000"/>
                  </a:schemeClr>
                </a:solidFill>
              </a:rPr>
              <a:t>None of these differed by site, sex, or age (all p≥0.14)</a:t>
            </a:r>
          </a:p>
          <a:p>
            <a:r>
              <a:rPr lang="en-US" dirty="0">
                <a:solidFill>
                  <a:schemeClr val="bg2">
                    <a:lumMod val="50000"/>
                  </a:schemeClr>
                </a:solidFill>
              </a:rPr>
              <a:t>Median number of photos per subject who submitted any photos was 3 (range 1-17)</a:t>
            </a:r>
            <a:endParaRPr dirty="0">
              <a:solidFill>
                <a:schemeClr val="bg2">
                  <a:lumMod val="50000"/>
                </a:schemeClr>
              </a:solidFill>
            </a:endParaRPr>
          </a:p>
        </p:txBody>
      </p:sp>
      <p:sp>
        <p:nvSpPr>
          <p:cNvPr id="5" name="TextBox 4"/>
          <p:cNvSpPr txBox="1"/>
          <p:nvPr/>
        </p:nvSpPr>
        <p:spPr>
          <a:xfrm>
            <a:off x="9063790" y="5474668"/>
            <a:ext cx="3128210" cy="461665"/>
          </a:xfrm>
          <a:prstGeom prst="rect">
            <a:avLst/>
          </a:prstGeom>
          <a:noFill/>
        </p:spPr>
        <p:txBody>
          <a:bodyPr wrap="square" rtlCol="0">
            <a:spAutoFit/>
          </a:bodyPr>
          <a:lstStyle/>
          <a:p>
            <a:r>
              <a:rPr lang="en-US" sz="2400" dirty="0"/>
              <a:t>*N=95</a:t>
            </a:r>
          </a:p>
        </p:txBody>
      </p:sp>
      <p:grpSp>
        <p:nvGrpSpPr>
          <p:cNvPr id="6" name="Group 5"/>
          <p:cNvGrpSpPr/>
          <p:nvPr/>
        </p:nvGrpSpPr>
        <p:grpSpPr>
          <a:xfrm>
            <a:off x="1812" y="6164580"/>
            <a:ext cx="12190188" cy="694600"/>
            <a:chOff x="1812" y="6164580"/>
            <a:chExt cx="9144000" cy="694600"/>
          </a:xfrm>
        </p:grpSpPr>
        <p:grpSp>
          <p:nvGrpSpPr>
            <p:cNvPr id="7" name="Group 10"/>
            <p:cNvGrpSpPr/>
            <p:nvPr/>
          </p:nvGrpSpPr>
          <p:grpSpPr>
            <a:xfrm>
              <a:off x="1812" y="6164580"/>
              <a:ext cx="9144000" cy="693420"/>
              <a:chOff x="0" y="6164580"/>
              <a:chExt cx="9144000" cy="693420"/>
            </a:xfrm>
          </p:grpSpPr>
          <p:grpSp>
            <p:nvGrpSpPr>
              <p:cNvPr id="13" name="Group 11"/>
              <p:cNvGrpSpPr/>
              <p:nvPr/>
            </p:nvGrpSpPr>
            <p:grpSpPr>
              <a:xfrm>
                <a:off x="0" y="6164580"/>
                <a:ext cx="1264919" cy="693420"/>
                <a:chOff x="0" y="6164580"/>
                <a:chExt cx="1264919" cy="693420"/>
              </a:xfrm>
            </p:grpSpPr>
            <p:pic>
              <p:nvPicPr>
                <p:cNvPr id="15" name="Picture 14"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6" name="Rectangle 15"/>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4" name="Rectangle 13"/>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8"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1" name="Right Triangle 10"/>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35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 fill="hold"/>
                                        <p:tgtEl>
                                          <p:spTgt spid="3">
                                            <p:txEl>
                                              <p:pRg st="2" end="2"/>
                                            </p:txEl>
                                          </p:spTgt>
                                        </p:tgtEl>
                                        <p:attrNameLst>
                                          <p:attrName>style.color</p:attrName>
                                        </p:attrNameLst>
                                      </p:cBhvr>
                                      <p:to>
                                        <a:schemeClr val="tx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3">
                                            <p:txEl>
                                              <p:pRg st="3" end="3"/>
                                            </p:txEl>
                                          </p:spTgt>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 fill="hold"/>
                                        <p:tgtEl>
                                          <p:spTgt spid="3">
                                            <p:txEl>
                                              <p:pRg st="4" end="4"/>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620" y="1495425"/>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21162" y="32766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ext uri="{D42A27DB-BD31-4B8C-83A1-F6EECF244321}">
                <p14:modId xmlns:p14="http://schemas.microsoft.com/office/powerpoint/2010/main" val="1587889149"/>
              </p:ext>
            </p:extLst>
          </p:nvPr>
        </p:nvGraphicFramePr>
        <p:xfrm>
          <a:off x="595085" y="1392968"/>
          <a:ext cx="11001829" cy="478971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extLst/>
          </p:nvPr>
        </p:nvSpPr>
        <p:spPr>
          <a:xfrm>
            <a:off x="838200" y="307250"/>
            <a:ext cx="10515600" cy="1325563"/>
          </a:xfrm>
        </p:spPr>
        <p:txBody>
          <a:bodyPr/>
          <a:lstStyle/>
          <a:p>
            <a:r>
              <a:rPr lang="en-US" dirty="0">
                <a:solidFill>
                  <a:srgbClr val="000000"/>
                </a:solidFill>
                <a:latin typeface="Calibri Light"/>
              </a:rPr>
              <a:t>Results</a:t>
            </a:r>
          </a:p>
        </p:txBody>
      </p:sp>
      <p:sp>
        <p:nvSpPr>
          <p:cNvPr id="3" name="TextBox 2"/>
          <p:cNvSpPr txBox="1"/>
          <p:nvPr/>
        </p:nvSpPr>
        <p:spPr>
          <a:xfrm>
            <a:off x="8414795" y="640712"/>
            <a:ext cx="3044142" cy="646331"/>
          </a:xfrm>
          <a:prstGeom prst="rect">
            <a:avLst/>
          </a:prstGeom>
          <a:noFill/>
        </p:spPr>
        <p:txBody>
          <a:bodyPr wrap="square" rtlCol="0">
            <a:spAutoFit/>
          </a:bodyPr>
          <a:lstStyle/>
          <a:p>
            <a:r>
              <a:rPr lang="en-US"/>
              <a:t>14</a:t>
            </a:r>
            <a:r>
              <a:rPr lang="en-US" dirty="0"/>
              <a:t>% of subjects submitted photos at each time point</a:t>
            </a:r>
          </a:p>
        </p:txBody>
      </p:sp>
      <p:sp>
        <p:nvSpPr>
          <p:cNvPr id="9" name="TextBox 8"/>
          <p:cNvSpPr txBox="1"/>
          <p:nvPr/>
        </p:nvSpPr>
        <p:spPr>
          <a:xfrm>
            <a:off x="5335929" y="1059021"/>
            <a:ext cx="2442258" cy="738664"/>
          </a:xfrm>
          <a:prstGeom prst="rect">
            <a:avLst/>
          </a:prstGeom>
          <a:noFill/>
        </p:spPr>
        <p:txBody>
          <a:bodyPr wrap="square" rtlCol="0">
            <a:spAutoFit/>
          </a:bodyPr>
          <a:lstStyle/>
          <a:p>
            <a:r>
              <a:rPr lang="en-US" sz="2400" b="1" dirty="0">
                <a:solidFill>
                  <a:sysClr val="windowText" lastClr="000000"/>
                </a:solidFill>
              </a:rPr>
              <a:t>Any Photos</a:t>
            </a:r>
          </a:p>
          <a:p>
            <a:endParaRPr lang="en-US" dirty="0"/>
          </a:p>
        </p:txBody>
      </p:sp>
      <p:grpSp>
        <p:nvGrpSpPr>
          <p:cNvPr id="10" name="Group 9"/>
          <p:cNvGrpSpPr/>
          <p:nvPr/>
        </p:nvGrpSpPr>
        <p:grpSpPr>
          <a:xfrm>
            <a:off x="1812" y="6164580"/>
            <a:ext cx="12190188" cy="694600"/>
            <a:chOff x="1812" y="6164580"/>
            <a:chExt cx="9144000" cy="694600"/>
          </a:xfrm>
        </p:grpSpPr>
        <p:grpSp>
          <p:nvGrpSpPr>
            <p:cNvPr id="11" name="Group 10"/>
            <p:cNvGrpSpPr/>
            <p:nvPr/>
          </p:nvGrpSpPr>
          <p:grpSpPr>
            <a:xfrm>
              <a:off x="1812" y="6164580"/>
              <a:ext cx="9144000" cy="693420"/>
              <a:chOff x="0" y="6164580"/>
              <a:chExt cx="9144000" cy="693420"/>
            </a:xfrm>
          </p:grpSpPr>
          <p:grpSp>
            <p:nvGrpSpPr>
              <p:cNvPr id="17" name="Group 11"/>
              <p:cNvGrpSpPr/>
              <p:nvPr/>
            </p:nvGrpSpPr>
            <p:grpSpPr>
              <a:xfrm>
                <a:off x="0" y="6164580"/>
                <a:ext cx="1264919" cy="693420"/>
                <a:chOff x="0" y="6164580"/>
                <a:chExt cx="1264919" cy="693420"/>
              </a:xfrm>
            </p:grpSpPr>
            <p:pic>
              <p:nvPicPr>
                <p:cNvPr id="19" name="Picture 18" descr="seattle silhouette.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20" name="Rectangle 19"/>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Rectangle 20"/>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Rectangle 21"/>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 name="Rectangle 22"/>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 name="Rectangle 23"/>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8" name="Rectangle 17"/>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12" name="Picture 2" descr="C:\Users\cterrlee\Desktop\uwblock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5" name="Right Triangle 14"/>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027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620" y="1495425"/>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21162" y="32766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a:graphicFrameLocks/>
          </p:cNvGraphicFramePr>
          <p:nvPr>
            <p:extLst>
              <p:ext uri="{D42A27DB-BD31-4B8C-83A1-F6EECF244321}">
                <p14:modId xmlns:p14="http://schemas.microsoft.com/office/powerpoint/2010/main" val="2066794727"/>
              </p:ext>
            </p:extLst>
          </p:nvPr>
        </p:nvGraphicFramePr>
        <p:xfrm>
          <a:off x="595085" y="1311939"/>
          <a:ext cx="11001829" cy="478971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extLst/>
          </p:nvPr>
        </p:nvSpPr>
        <p:spPr>
          <a:xfrm>
            <a:off x="838200" y="307250"/>
            <a:ext cx="10515600" cy="1325563"/>
          </a:xfrm>
        </p:spPr>
        <p:txBody>
          <a:bodyPr/>
          <a:lstStyle/>
          <a:p>
            <a:r>
              <a:rPr lang="en-US" dirty="0">
                <a:solidFill>
                  <a:srgbClr val="000000"/>
                </a:solidFill>
                <a:latin typeface="Calibri Light"/>
              </a:rPr>
              <a:t>Results</a:t>
            </a:r>
          </a:p>
        </p:txBody>
      </p:sp>
      <p:sp>
        <p:nvSpPr>
          <p:cNvPr id="3" name="TextBox 2"/>
          <p:cNvSpPr txBox="1"/>
          <p:nvPr/>
        </p:nvSpPr>
        <p:spPr>
          <a:xfrm>
            <a:off x="8448698" y="968053"/>
            <a:ext cx="3020992" cy="646331"/>
          </a:xfrm>
          <a:prstGeom prst="rect">
            <a:avLst/>
          </a:prstGeom>
          <a:noFill/>
        </p:spPr>
        <p:txBody>
          <a:bodyPr wrap="square" rtlCol="0">
            <a:spAutoFit/>
          </a:bodyPr>
          <a:lstStyle/>
          <a:p>
            <a:r>
              <a:rPr lang="en-US" dirty="0"/>
              <a:t>26% vs 4% submitted photos during all 4 periods (p=0.002)</a:t>
            </a:r>
          </a:p>
        </p:txBody>
      </p:sp>
      <p:sp>
        <p:nvSpPr>
          <p:cNvPr id="9" name="TextBox 8"/>
          <p:cNvSpPr txBox="1"/>
          <p:nvPr/>
        </p:nvSpPr>
        <p:spPr>
          <a:xfrm>
            <a:off x="7493787" y="2528191"/>
            <a:ext cx="537935" cy="2186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a:t>*</a:t>
            </a:r>
          </a:p>
        </p:txBody>
      </p:sp>
      <p:sp>
        <p:nvSpPr>
          <p:cNvPr id="10" name="TextBox 9"/>
          <p:cNvSpPr txBox="1"/>
          <p:nvPr/>
        </p:nvSpPr>
        <p:spPr>
          <a:xfrm>
            <a:off x="9959194" y="2977920"/>
            <a:ext cx="537935" cy="2186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a:t>*</a:t>
            </a:r>
          </a:p>
        </p:txBody>
      </p:sp>
      <p:sp>
        <p:nvSpPr>
          <p:cNvPr id="4" name="TextBox 3"/>
          <p:cNvSpPr txBox="1"/>
          <p:nvPr/>
        </p:nvSpPr>
        <p:spPr>
          <a:xfrm>
            <a:off x="6894652" y="5628149"/>
            <a:ext cx="4039564" cy="369332"/>
          </a:xfrm>
          <a:prstGeom prst="rect">
            <a:avLst/>
          </a:prstGeom>
          <a:noFill/>
        </p:spPr>
        <p:txBody>
          <a:bodyPr wrap="square" rtlCol="0">
            <a:spAutoFit/>
          </a:bodyPr>
          <a:lstStyle/>
          <a:p>
            <a:r>
              <a:rPr lang="en-US" dirty="0"/>
              <a:t>*p&lt;0.05</a:t>
            </a:r>
          </a:p>
        </p:txBody>
      </p:sp>
      <p:grpSp>
        <p:nvGrpSpPr>
          <p:cNvPr id="11" name="Group 10"/>
          <p:cNvGrpSpPr/>
          <p:nvPr/>
        </p:nvGrpSpPr>
        <p:grpSpPr>
          <a:xfrm>
            <a:off x="1812" y="6164580"/>
            <a:ext cx="12190188" cy="694600"/>
            <a:chOff x="1812" y="6164580"/>
            <a:chExt cx="9144000" cy="694600"/>
          </a:xfrm>
        </p:grpSpPr>
        <p:grpSp>
          <p:nvGrpSpPr>
            <p:cNvPr id="12" name="Group 10"/>
            <p:cNvGrpSpPr/>
            <p:nvPr/>
          </p:nvGrpSpPr>
          <p:grpSpPr>
            <a:xfrm>
              <a:off x="1812" y="6164580"/>
              <a:ext cx="9144000" cy="693420"/>
              <a:chOff x="0" y="6164580"/>
              <a:chExt cx="9144000" cy="693420"/>
            </a:xfrm>
          </p:grpSpPr>
          <p:grpSp>
            <p:nvGrpSpPr>
              <p:cNvPr id="18" name="Group 11"/>
              <p:cNvGrpSpPr/>
              <p:nvPr/>
            </p:nvGrpSpPr>
            <p:grpSpPr>
              <a:xfrm>
                <a:off x="0" y="6164580"/>
                <a:ext cx="1264919" cy="693420"/>
                <a:chOff x="0" y="6164580"/>
                <a:chExt cx="1264919" cy="693420"/>
              </a:xfrm>
            </p:grpSpPr>
            <p:pic>
              <p:nvPicPr>
                <p:cNvPr id="20" name="Picture 19" descr="seattle silhouette.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21" name="Rectangle 20"/>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Rectangle 21"/>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3" name="Rectangle 22"/>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4" name="Rectangle 23"/>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5" name="Rectangle 24"/>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9" name="Rectangle 18"/>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13" name="Picture 2" descr="C:\Users\cterrlee\Desktop\uwblock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6" name="Right Triangle 15"/>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89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38200" y="365125"/>
            <a:ext cx="10515600" cy="1325563"/>
          </a:xfrm>
        </p:spPr>
        <p:txBody>
          <a:bodyPr/>
          <a:lstStyle/>
          <a:p>
            <a:r>
              <a:rPr lang="en-US" dirty="0">
                <a:solidFill>
                  <a:srgbClr val="000000"/>
                </a:solidFill>
                <a:latin typeface="Calibri Light"/>
              </a:rPr>
              <a:t>Results – Satisfaction Survey</a:t>
            </a:r>
          </a:p>
        </p:txBody>
      </p:sp>
      <p:sp>
        <p:nvSpPr>
          <p:cNvPr id="6" name="TextBox 5"/>
          <p:cNvSpPr txBox="1"/>
          <p:nvPr/>
        </p:nvSpPr>
        <p:spPr>
          <a:xfrm>
            <a:off x="10578155" y="5683170"/>
            <a:ext cx="1724628" cy="369332"/>
          </a:xfrm>
          <a:prstGeom prst="rect">
            <a:avLst/>
          </a:prstGeom>
          <a:noFill/>
        </p:spPr>
        <p:txBody>
          <a:bodyPr wrap="square" rtlCol="0">
            <a:spAutoFit/>
          </a:bodyPr>
          <a:lstStyle/>
          <a:p>
            <a:r>
              <a:rPr lang="en-US" dirty="0"/>
              <a:t>N=21</a:t>
            </a:r>
          </a:p>
        </p:txBody>
      </p:sp>
      <p:graphicFrame>
        <p:nvGraphicFramePr>
          <p:cNvPr id="7" name="Chart 6"/>
          <p:cNvGraphicFramePr>
            <a:graphicFrameLocks/>
          </p:cNvGraphicFramePr>
          <p:nvPr>
            <p:extLst>
              <p:ext uri="{D42A27DB-BD31-4B8C-83A1-F6EECF244321}">
                <p14:modId xmlns:p14="http://schemas.microsoft.com/office/powerpoint/2010/main" val="220828360"/>
              </p:ext>
            </p:extLst>
          </p:nvPr>
        </p:nvGraphicFramePr>
        <p:xfrm>
          <a:off x="438640" y="1781280"/>
          <a:ext cx="11001829" cy="4789714"/>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812" y="6164580"/>
            <a:ext cx="12190188" cy="694600"/>
            <a:chOff x="1812" y="6164580"/>
            <a:chExt cx="9144000" cy="694600"/>
          </a:xfrm>
        </p:grpSpPr>
        <p:grpSp>
          <p:nvGrpSpPr>
            <p:cNvPr id="9" name="Group 10"/>
            <p:cNvGrpSpPr/>
            <p:nvPr/>
          </p:nvGrpSpPr>
          <p:grpSpPr>
            <a:xfrm>
              <a:off x="1812" y="6164580"/>
              <a:ext cx="9144000" cy="693420"/>
              <a:chOff x="0" y="6164580"/>
              <a:chExt cx="9144000" cy="693420"/>
            </a:xfrm>
          </p:grpSpPr>
          <p:grpSp>
            <p:nvGrpSpPr>
              <p:cNvPr id="15" name="Group 11"/>
              <p:cNvGrpSpPr/>
              <p:nvPr/>
            </p:nvGrpSpPr>
            <p:grpSpPr>
              <a:xfrm>
                <a:off x="0" y="6164580"/>
                <a:ext cx="1264919" cy="693420"/>
                <a:chOff x="0" y="6164580"/>
                <a:chExt cx="1264919" cy="693420"/>
              </a:xfrm>
            </p:grpSpPr>
            <p:pic>
              <p:nvPicPr>
                <p:cNvPr id="17" name="Picture 16" descr="seattle silhouette.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8" name="Rectangle 17"/>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Rectangle 20"/>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Rectangle 21"/>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6" name="Rectangle 15"/>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10" name="Picture 2" descr="C:\Users\cterrlee\Desktop\uwblock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3" name="Right Triangle 12"/>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781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38200" y="365125"/>
            <a:ext cx="10515600" cy="1325563"/>
          </a:xfrm>
        </p:spPr>
        <p:txBody>
          <a:bodyPr/>
          <a:lstStyle/>
          <a:p>
            <a:r>
              <a:rPr lang="en-US" dirty="0">
                <a:solidFill>
                  <a:srgbClr val="000000"/>
                </a:solidFill>
                <a:latin typeface="Calibri Light"/>
              </a:rPr>
              <a:t>Conclusion</a:t>
            </a:r>
            <a:endParaRPr lang="en-US" dirty="0"/>
          </a:p>
        </p:txBody>
      </p:sp>
      <p:sp>
        <p:nvSpPr>
          <p:cNvPr id="3" name="Content Placeholder 2"/>
          <p:cNvSpPr>
            <a:spLocks noGrp="1"/>
          </p:cNvSpPr>
          <p:nvPr>
            <p:ph idx="1"/>
            <p:extLst/>
          </p:nvPr>
        </p:nvSpPr>
        <p:spPr>
          <a:xfrm>
            <a:off x="838200" y="1825625"/>
            <a:ext cx="9958137" cy="4351338"/>
          </a:xfrm>
        </p:spPr>
        <p:txBody>
          <a:bodyPr vert="horz" lIns="91440" tIns="45720" rIns="91440" bIns="45720" rtlCol="0" anchor="t">
            <a:normAutofit/>
          </a:bodyPr>
          <a:lstStyle/>
          <a:p>
            <a:r>
              <a:rPr lang="en-US" dirty="0"/>
              <a:t>Our results suggest that this technology-based approach for wound care follow-up is feasible and patients are satisfied with the platform</a:t>
            </a:r>
          </a:p>
          <a:p>
            <a:r>
              <a:rPr lang="en-US" dirty="0"/>
              <a:t>This platform holds potential to increase safe discharge plans for an at-risk population  </a:t>
            </a:r>
          </a:p>
        </p:txBody>
      </p:sp>
      <p:grpSp>
        <p:nvGrpSpPr>
          <p:cNvPr id="5" name="Group 4"/>
          <p:cNvGrpSpPr/>
          <p:nvPr/>
        </p:nvGrpSpPr>
        <p:grpSpPr>
          <a:xfrm>
            <a:off x="1812" y="6164580"/>
            <a:ext cx="12190188" cy="694600"/>
            <a:chOff x="1812" y="6164580"/>
            <a:chExt cx="9144000" cy="694600"/>
          </a:xfrm>
        </p:grpSpPr>
        <p:grpSp>
          <p:nvGrpSpPr>
            <p:cNvPr id="6" name="Group 10"/>
            <p:cNvGrpSpPr/>
            <p:nvPr/>
          </p:nvGrpSpPr>
          <p:grpSpPr>
            <a:xfrm>
              <a:off x="1812" y="6164580"/>
              <a:ext cx="9144000" cy="693420"/>
              <a:chOff x="0" y="6164580"/>
              <a:chExt cx="9144000" cy="693420"/>
            </a:xfrm>
          </p:grpSpPr>
          <p:grpSp>
            <p:nvGrpSpPr>
              <p:cNvPr id="12" name="Group 11"/>
              <p:cNvGrpSpPr/>
              <p:nvPr/>
            </p:nvGrpSpPr>
            <p:grpSpPr>
              <a:xfrm>
                <a:off x="0" y="6164580"/>
                <a:ext cx="1264919" cy="693420"/>
                <a:chOff x="0" y="6164580"/>
                <a:chExt cx="1264919" cy="693420"/>
              </a:xfrm>
            </p:grpSpPr>
            <p:pic>
              <p:nvPicPr>
                <p:cNvPr id="14" name="Picture 13"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5" name="Rectangle 14"/>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Rectangle 15"/>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3" name="Rectangle 12"/>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7"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0" name="Right Triangle 9"/>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963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989" y="0"/>
            <a:ext cx="10037011" cy="6398132"/>
          </a:xfrm>
          <a:prstGeom prst="rect">
            <a:avLst/>
          </a:prstGeom>
        </p:spPr>
      </p:pic>
      <p:sp>
        <p:nvSpPr>
          <p:cNvPr id="9" name="Title 1"/>
          <p:cNvSpPr txBox="1">
            <a:spLocks/>
          </p:cNvSpPr>
          <p:nvPr/>
        </p:nvSpPr>
        <p:spPr>
          <a:xfrm>
            <a:off x="3904271" y="2968797"/>
            <a:ext cx="5127433" cy="11861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Questions?</a:t>
            </a:r>
          </a:p>
          <a:p>
            <a:r>
              <a:rPr lang="en-US" sz="5400" dirty="0"/>
              <a:t>Suggestions?</a:t>
            </a:r>
          </a:p>
        </p:txBody>
      </p:sp>
      <p:grpSp>
        <p:nvGrpSpPr>
          <p:cNvPr id="6" name="Group 5"/>
          <p:cNvGrpSpPr/>
          <p:nvPr/>
        </p:nvGrpSpPr>
        <p:grpSpPr>
          <a:xfrm>
            <a:off x="1812" y="6164580"/>
            <a:ext cx="12190188" cy="694600"/>
            <a:chOff x="1812" y="6164580"/>
            <a:chExt cx="9144000" cy="694600"/>
          </a:xfrm>
        </p:grpSpPr>
        <p:grpSp>
          <p:nvGrpSpPr>
            <p:cNvPr id="7" name="Group 10"/>
            <p:cNvGrpSpPr/>
            <p:nvPr/>
          </p:nvGrpSpPr>
          <p:grpSpPr>
            <a:xfrm>
              <a:off x="1812" y="6164580"/>
              <a:ext cx="9144000" cy="693420"/>
              <a:chOff x="0" y="6164580"/>
              <a:chExt cx="9144000" cy="693420"/>
            </a:xfrm>
          </p:grpSpPr>
          <p:grpSp>
            <p:nvGrpSpPr>
              <p:cNvPr id="15" name="Group 11"/>
              <p:cNvGrpSpPr/>
              <p:nvPr/>
            </p:nvGrpSpPr>
            <p:grpSpPr>
              <a:xfrm>
                <a:off x="0" y="6164580"/>
                <a:ext cx="1264919" cy="693420"/>
                <a:chOff x="0" y="6164580"/>
                <a:chExt cx="1264919" cy="693420"/>
              </a:xfrm>
            </p:grpSpPr>
            <p:pic>
              <p:nvPicPr>
                <p:cNvPr id="17" name="Picture 16" descr="seattle silhouette.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8" name="Rectangle 17"/>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Rectangle 20"/>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Rectangle 21"/>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6" name="Rectangle 15"/>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10" name="Picture 2" descr="C:\Users\cterrlee\Desktop\uwblock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3" name="Right Triangle 12"/>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333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38200" y="365125"/>
            <a:ext cx="10515600" cy="1325563"/>
          </a:xfrm>
        </p:spPr>
        <p:txBody>
          <a:bodyPr/>
          <a:lstStyle/>
          <a:p>
            <a:r>
              <a:rPr lang="en-US" dirty="0">
                <a:solidFill>
                  <a:srgbClr val="000000"/>
                </a:solidFill>
                <a:latin typeface="Calibri Light"/>
              </a:rPr>
              <a:t>Cited Works</a:t>
            </a:r>
            <a:endParaRPr lang="en-US" dirty="0"/>
          </a:p>
        </p:txBody>
      </p:sp>
      <p:sp>
        <p:nvSpPr>
          <p:cNvPr id="3" name="Content Placeholder 2"/>
          <p:cNvSpPr>
            <a:spLocks noGrp="1"/>
          </p:cNvSpPr>
          <p:nvPr>
            <p:ph idx="1"/>
            <p:extLst/>
          </p:nvPr>
        </p:nvSpPr>
        <p:spPr/>
        <p:txBody>
          <a:bodyPr vert="horz" lIns="91440" tIns="45720" rIns="91440" bIns="45720" rtlCol="0" anchor="t">
            <a:normAutofit fontScale="47500" lnSpcReduction="20000"/>
          </a:bodyPr>
          <a:lstStyle/>
          <a:p>
            <a:pPr marL="514350" indent="-514350">
              <a:buAutoNum type="arabicPeriod"/>
            </a:pPr>
            <a:r>
              <a:rPr lang="en-US" dirty="0"/>
              <a:t>Babcock Irvin C, </a:t>
            </a:r>
            <a:r>
              <a:rPr lang="en-US" dirty="0" err="1"/>
              <a:t>Wyer</a:t>
            </a:r>
            <a:r>
              <a:rPr lang="en-US" dirty="0"/>
              <a:t> PC, Gerson LW. Preventive care in the emergency department, part II: clinical preventive services—an emergency medicine evidence based review. Society for Academic Emergency Medicine Public Health and Education Task Force Preventive Services Work Group. </a:t>
            </a:r>
            <a:r>
              <a:rPr lang="en-US" dirty="0" err="1"/>
              <a:t>Acad</a:t>
            </a:r>
            <a:r>
              <a:rPr lang="en-US" dirty="0"/>
              <a:t> </a:t>
            </a:r>
            <a:r>
              <a:rPr lang="en-US" dirty="0" err="1"/>
              <a:t>Emerg</a:t>
            </a:r>
            <a:r>
              <a:rPr lang="en-US" dirty="0"/>
              <a:t> Med. 2000;7:10421054.</a:t>
            </a:r>
          </a:p>
          <a:p>
            <a:pPr marL="514350" indent="-514350">
              <a:buAutoNum type="arabicPeriod"/>
            </a:pPr>
            <a:r>
              <a:rPr lang="en-US" dirty="0"/>
              <a:t>Singer AJ , </a:t>
            </a:r>
            <a:r>
              <a:rPr lang="en-US" dirty="0" err="1"/>
              <a:t>Thode</a:t>
            </a:r>
            <a:r>
              <a:rPr lang="en-US" dirty="0"/>
              <a:t> HC Jr , Hollander JE . National trends in ED lacerations between 1992 and 2002. Am J </a:t>
            </a:r>
            <a:r>
              <a:rPr lang="en-US" dirty="0" err="1"/>
              <a:t>Emerg</a:t>
            </a:r>
            <a:r>
              <a:rPr lang="en-US" dirty="0"/>
              <a:t> Med. 2006 Mar;24(2):1838.</a:t>
            </a:r>
          </a:p>
          <a:p>
            <a:pPr marL="514350" indent="-514350">
              <a:buFont typeface="Arial" panose="020B0604020202020204" pitchFamily="34" charset="0"/>
              <a:buAutoNum type="arabicPeriod"/>
            </a:pPr>
            <a:r>
              <a:rPr lang="en-US" dirty="0" err="1"/>
              <a:t>Pallin</a:t>
            </a:r>
            <a:r>
              <a:rPr lang="en-US" dirty="0"/>
              <a:t> DJ, Egan DJ, Pelletier AJ, </a:t>
            </a:r>
            <a:r>
              <a:rPr lang="en-US" dirty="0" err="1"/>
              <a:t>Espinola</a:t>
            </a:r>
            <a:r>
              <a:rPr lang="en-US" dirty="0"/>
              <a:t> JA, Hooper DC, Camargo CA Jr. Increased US emergency department visits for skin and soft tissue infections, and changes in antibiotic choices, during the emergence of </a:t>
            </a:r>
            <a:r>
              <a:rPr lang="en-US" dirty="0" err="1"/>
              <a:t>community­associated</a:t>
            </a:r>
            <a:r>
              <a:rPr lang="en-US" dirty="0"/>
              <a:t> </a:t>
            </a:r>
            <a:r>
              <a:rPr lang="en-US" dirty="0" err="1"/>
              <a:t>methicillin­resistant</a:t>
            </a:r>
            <a:r>
              <a:rPr lang="en-US" dirty="0"/>
              <a:t> Staphylococcus aureus. Ann </a:t>
            </a:r>
            <a:r>
              <a:rPr lang="en-US" dirty="0" err="1"/>
              <a:t>Emerg</a:t>
            </a:r>
            <a:r>
              <a:rPr lang="en-US" dirty="0"/>
              <a:t> Med. 2008 Mar;51(3):291­8. </a:t>
            </a:r>
            <a:r>
              <a:rPr lang="en-US" dirty="0" err="1"/>
              <a:t>doi</a:t>
            </a:r>
            <a:r>
              <a:rPr lang="en-US" dirty="0"/>
              <a:t>: 10.1016/j.annemergmed.2007.12.004. </a:t>
            </a:r>
            <a:r>
              <a:rPr lang="en-US" dirty="0" err="1"/>
              <a:t>Epub</a:t>
            </a:r>
            <a:r>
              <a:rPr lang="en-US" dirty="0"/>
              <a:t> 2008 Jan 28. </a:t>
            </a:r>
          </a:p>
          <a:p>
            <a:pPr marL="514350" indent="-514350">
              <a:buAutoNum type="arabicPeriod"/>
            </a:pPr>
            <a:r>
              <a:rPr lang="en-US" dirty="0"/>
              <a:t>Quinn JV, </a:t>
            </a:r>
            <a:r>
              <a:rPr lang="en-US" dirty="0" err="1"/>
              <a:t>Polevoi</a:t>
            </a:r>
            <a:r>
              <a:rPr lang="en-US" dirty="0"/>
              <a:t> SK, Kohn MA. Traumatic lacerations: what are the risks for infection and has the `golden period' of laceration care disappeared? </a:t>
            </a:r>
            <a:r>
              <a:rPr lang="en-US" dirty="0" err="1"/>
              <a:t>Emerg</a:t>
            </a:r>
            <a:r>
              <a:rPr lang="en-US" dirty="0"/>
              <a:t> Med J. 2014 Feb; 31(2): 96–100. Published online 2013 Jan 12. </a:t>
            </a:r>
            <a:r>
              <a:rPr lang="en-US" dirty="0" err="1"/>
              <a:t>doi</a:t>
            </a:r>
            <a:r>
              <a:rPr lang="en-US" dirty="0"/>
              <a:t>: 10.1136/emermed2012202143</a:t>
            </a:r>
          </a:p>
          <a:p>
            <a:pPr marL="514350" indent="-514350">
              <a:buAutoNum type="arabicPeriod"/>
            </a:pPr>
            <a:r>
              <a:rPr lang="en-US" dirty="0" err="1"/>
              <a:t>Gabayan</a:t>
            </a:r>
            <a:r>
              <a:rPr lang="en-US" dirty="0"/>
              <a:t> GZ, Asch SM, Hsia RY, </a:t>
            </a:r>
            <a:r>
              <a:rPr lang="en-US" dirty="0" err="1"/>
              <a:t>Zingmond</a:t>
            </a:r>
            <a:r>
              <a:rPr lang="en-US" dirty="0"/>
              <a:t> D, Liang LJ, Han W, </a:t>
            </a:r>
            <a:r>
              <a:rPr lang="en-US" dirty="0" err="1"/>
              <a:t>McCreath</a:t>
            </a:r>
            <a:r>
              <a:rPr lang="en-US" dirty="0"/>
              <a:t> H, Weiss RE, and Sun BC. Factors Associated with Short Term </a:t>
            </a:r>
            <a:r>
              <a:rPr lang="en-US" dirty="0" err="1"/>
              <a:t>Bounceback</a:t>
            </a:r>
            <a:r>
              <a:rPr lang="en-US" dirty="0"/>
              <a:t> Admissions Following Emergency Department Discharge. Ann </a:t>
            </a:r>
            <a:r>
              <a:rPr lang="en-US" dirty="0" err="1"/>
              <a:t>Emerg</a:t>
            </a:r>
            <a:r>
              <a:rPr lang="en-US" dirty="0"/>
              <a:t> Med. Author manuscript; available in PMC 2013 Aug 1.</a:t>
            </a:r>
          </a:p>
          <a:p>
            <a:pPr marL="514350" indent="-514350">
              <a:buAutoNum type="arabicPeriod"/>
            </a:pPr>
            <a:r>
              <a:rPr lang="en-US" dirty="0"/>
              <a:t>Ranney M, Choo E, Wang Y, Baum A, Clark M, Mello M. Emergency department patients’ preferences for technology based behavioral interventions. American College of Emergency Physicians, 2012. doi:10.1016/j.annemergmed.2012.02.026.</a:t>
            </a:r>
          </a:p>
          <a:p>
            <a:pPr marL="514350" indent="-514350">
              <a:buAutoNum type="arabicPeriod"/>
            </a:pPr>
            <a:r>
              <a:rPr lang="en-US" dirty="0"/>
              <a:t>Walker TW, O'Connor N, Byrne S, McCann PJ, </a:t>
            </a:r>
            <a:r>
              <a:rPr lang="en-US" dirty="0" err="1"/>
              <a:t>Kerin</a:t>
            </a:r>
            <a:r>
              <a:rPr lang="en-US" dirty="0"/>
              <a:t> MJ. Electronic </a:t>
            </a:r>
            <a:r>
              <a:rPr lang="en-US" dirty="0" err="1"/>
              <a:t>followup</a:t>
            </a:r>
            <a:r>
              <a:rPr lang="en-US" dirty="0"/>
              <a:t> of facial lacerations in the emergency department. J </a:t>
            </a:r>
            <a:r>
              <a:rPr lang="en-US" dirty="0" err="1"/>
              <a:t>Telemed</a:t>
            </a:r>
            <a:r>
              <a:rPr lang="en-US" dirty="0"/>
              <a:t> Telecare. 2011;17(3):1336. </a:t>
            </a:r>
            <a:r>
              <a:rPr lang="en-US" dirty="0" err="1"/>
              <a:t>doi</a:t>
            </a:r>
            <a:r>
              <a:rPr lang="en-US" dirty="0"/>
              <a:t>: 10.1258/jtt.2010.100307. </a:t>
            </a:r>
            <a:r>
              <a:rPr lang="en-US" dirty="0" err="1"/>
              <a:t>Epub</a:t>
            </a:r>
            <a:r>
              <a:rPr lang="en-US" dirty="0"/>
              <a:t> 2011 Jan 26. PMID: 21270048</a:t>
            </a:r>
          </a:p>
          <a:p>
            <a:pPr marL="514350" indent="-514350">
              <a:buAutoNum type="arabicPeriod"/>
            </a:pPr>
            <a:r>
              <a:rPr lang="en-US" dirty="0"/>
              <a:t>Broman K, </a:t>
            </a:r>
            <a:r>
              <a:rPr lang="en-US" dirty="0" err="1"/>
              <a:t>Oyefule</a:t>
            </a:r>
            <a:r>
              <a:rPr lang="en-US" dirty="0"/>
              <a:t> O, Phillips S, </a:t>
            </a:r>
            <a:r>
              <a:rPr lang="en-US" dirty="0" err="1"/>
              <a:t>Baucom</a:t>
            </a:r>
            <a:r>
              <a:rPr lang="en-US" dirty="0"/>
              <a:t> R, </a:t>
            </a:r>
            <a:r>
              <a:rPr lang="en-US" dirty="0" err="1"/>
              <a:t>Holzman</a:t>
            </a:r>
            <a:r>
              <a:rPr lang="en-US" dirty="0"/>
              <a:t> M, Sharp K, Pierce R, Nealon W, </a:t>
            </a:r>
            <a:r>
              <a:rPr lang="en-US" dirty="0" err="1"/>
              <a:t>Poulose</a:t>
            </a:r>
            <a:r>
              <a:rPr lang="en-US" dirty="0"/>
              <a:t> B. Postoperative Care Using a Secure Online Patient Portal: Changing the (Inter)Face of General Surgery. Journal of the American College of Surgeons. 2015; 221(6): 10571066.</a:t>
            </a:r>
          </a:p>
          <a:p>
            <a:pPr marL="514350" indent="-514350">
              <a:buAutoNum type="arabicPeriod"/>
            </a:pPr>
            <a:r>
              <a:rPr lang="en-US" dirty="0"/>
              <a:t>Quinn EM , Corrigan MA , </a:t>
            </a:r>
            <a:r>
              <a:rPr lang="en-US" dirty="0" err="1"/>
              <a:t>O'Mullane</a:t>
            </a:r>
            <a:r>
              <a:rPr lang="en-US" dirty="0"/>
              <a:t> J , Murphy D , </a:t>
            </a:r>
            <a:r>
              <a:rPr lang="en-US" dirty="0" err="1"/>
              <a:t>Lehane</a:t>
            </a:r>
            <a:r>
              <a:rPr lang="en-US" dirty="0"/>
              <a:t> EA , </a:t>
            </a:r>
            <a:r>
              <a:rPr lang="en-US" dirty="0" err="1"/>
              <a:t>LeahyWarren</a:t>
            </a:r>
            <a:r>
              <a:rPr lang="en-US" dirty="0"/>
              <a:t> P , Coffey A , </a:t>
            </a:r>
            <a:r>
              <a:rPr lang="en-US" dirty="0" err="1"/>
              <a:t>McCluskey</a:t>
            </a:r>
            <a:r>
              <a:rPr lang="en-US" dirty="0"/>
              <a:t> P , Redmond HP , Fulton GJ . Clinical unity and community empowerment: the use of smartphone technology to empower community management of chronic venous ulcers through the support of a tertiary unit. . </a:t>
            </a:r>
            <a:r>
              <a:rPr lang="en-US" dirty="0" err="1"/>
              <a:t>PLoS</a:t>
            </a:r>
            <a:r>
              <a:rPr lang="en-US" dirty="0"/>
              <a:t> One. 2013 Nov 12;8(11):e78786. </a:t>
            </a:r>
            <a:r>
              <a:rPr lang="en-US" dirty="0" err="1"/>
              <a:t>doi</a:t>
            </a:r>
            <a:r>
              <a:rPr lang="en-US" dirty="0"/>
              <a:t>: 10.1371/journal.pone.0078786. </a:t>
            </a:r>
            <a:r>
              <a:rPr lang="en-US" dirty="0" err="1"/>
              <a:t>ECollection</a:t>
            </a:r>
            <a:r>
              <a:rPr lang="en-US" dirty="0"/>
              <a:t> 2013.</a:t>
            </a:r>
          </a:p>
        </p:txBody>
      </p:sp>
      <p:grpSp>
        <p:nvGrpSpPr>
          <p:cNvPr id="6" name="Group 5"/>
          <p:cNvGrpSpPr/>
          <p:nvPr/>
        </p:nvGrpSpPr>
        <p:grpSpPr>
          <a:xfrm>
            <a:off x="1812" y="6164580"/>
            <a:ext cx="12190188" cy="694600"/>
            <a:chOff x="1812" y="6164580"/>
            <a:chExt cx="9144000" cy="694600"/>
          </a:xfrm>
        </p:grpSpPr>
        <p:grpSp>
          <p:nvGrpSpPr>
            <p:cNvPr id="7" name="Group 10"/>
            <p:cNvGrpSpPr/>
            <p:nvPr/>
          </p:nvGrpSpPr>
          <p:grpSpPr>
            <a:xfrm>
              <a:off x="1812" y="6164580"/>
              <a:ext cx="9144000" cy="693420"/>
              <a:chOff x="0" y="6164580"/>
              <a:chExt cx="9144000" cy="693420"/>
            </a:xfrm>
          </p:grpSpPr>
          <p:grpSp>
            <p:nvGrpSpPr>
              <p:cNvPr id="13" name="Group 11"/>
              <p:cNvGrpSpPr/>
              <p:nvPr/>
            </p:nvGrpSpPr>
            <p:grpSpPr>
              <a:xfrm>
                <a:off x="0" y="6164580"/>
                <a:ext cx="1264919" cy="693420"/>
                <a:chOff x="0" y="6164580"/>
                <a:chExt cx="1264919" cy="693420"/>
              </a:xfrm>
            </p:grpSpPr>
            <p:pic>
              <p:nvPicPr>
                <p:cNvPr id="15" name="Picture 14"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6" name="Rectangle 15"/>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4" name="Rectangle 13"/>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8"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1" name="Right Triangle 10"/>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358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6" y="161925"/>
            <a:ext cx="6713140" cy="1344975"/>
          </a:xfrm>
        </p:spPr>
        <p:txBody>
          <a:bodyPr>
            <a:normAutofit/>
          </a:bodyPr>
          <a:lstStyle/>
          <a:p>
            <a:r>
              <a:rPr lang="en-US" dirty="0"/>
              <a:t>Disclosures</a:t>
            </a:r>
          </a:p>
        </p:txBody>
      </p:sp>
      <p:sp>
        <p:nvSpPr>
          <p:cNvPr id="3" name="Content Placeholder 2"/>
          <p:cNvSpPr>
            <a:spLocks noGrp="1"/>
          </p:cNvSpPr>
          <p:nvPr>
            <p:ph idx="1"/>
            <p:extLst/>
          </p:nvPr>
        </p:nvSpPr>
        <p:spPr>
          <a:xfrm>
            <a:off x="762000" y="1281113"/>
            <a:ext cx="10804921" cy="4697230"/>
          </a:xfrm>
        </p:spPr>
        <p:txBody>
          <a:bodyPr vert="horz" lIns="91440" tIns="45720" rIns="91440" bIns="45720" rtlCol="0" anchor="t">
            <a:normAutofit/>
          </a:bodyPr>
          <a:lstStyle/>
          <a:p>
            <a:r>
              <a:rPr lang="en-US" dirty="0"/>
              <a:t>This project was supported by the University of Washington Department of Medicine Quality and Safety Accelerator Grant Program</a:t>
            </a:r>
          </a:p>
          <a:p>
            <a:endParaRPr lang="en-US" baseline="30000" dirty="0"/>
          </a:p>
          <a:p>
            <a:r>
              <a:rPr lang="en-US" dirty="0" err="1"/>
              <a:t>mPOWEr</a:t>
            </a:r>
            <a:r>
              <a:rPr lang="en-US" dirty="0"/>
              <a:t> was created and its modification </a:t>
            </a:r>
            <a:r>
              <a:rPr lang="en-US"/>
              <a:t>for our study was </a:t>
            </a:r>
            <a:r>
              <a:rPr lang="en-US" dirty="0"/>
              <a:t>supported by Dr. Heather Evans, Dr. Bill </a:t>
            </a:r>
            <a:r>
              <a:rPr lang="en-US" dirty="0" err="1"/>
              <a:t>Lober</a:t>
            </a:r>
            <a:r>
              <a:rPr lang="en-US" dirty="0"/>
              <a:t>, and their group at the University of Washington</a:t>
            </a:r>
          </a:p>
        </p:txBody>
      </p:sp>
      <p:grpSp>
        <p:nvGrpSpPr>
          <p:cNvPr id="5" name="Group 4"/>
          <p:cNvGrpSpPr/>
          <p:nvPr/>
        </p:nvGrpSpPr>
        <p:grpSpPr>
          <a:xfrm>
            <a:off x="1812" y="6164580"/>
            <a:ext cx="12190188" cy="694600"/>
            <a:chOff x="1812" y="6164580"/>
            <a:chExt cx="9144000" cy="694600"/>
          </a:xfrm>
        </p:grpSpPr>
        <p:grpSp>
          <p:nvGrpSpPr>
            <p:cNvPr id="7" name="Group 10"/>
            <p:cNvGrpSpPr/>
            <p:nvPr/>
          </p:nvGrpSpPr>
          <p:grpSpPr>
            <a:xfrm>
              <a:off x="1812" y="6164580"/>
              <a:ext cx="9144000" cy="693420"/>
              <a:chOff x="0" y="6164580"/>
              <a:chExt cx="9144000" cy="693420"/>
            </a:xfrm>
          </p:grpSpPr>
          <p:grpSp>
            <p:nvGrpSpPr>
              <p:cNvPr id="13" name="Group 11"/>
              <p:cNvGrpSpPr/>
              <p:nvPr/>
            </p:nvGrpSpPr>
            <p:grpSpPr>
              <a:xfrm>
                <a:off x="0" y="6164580"/>
                <a:ext cx="1264919" cy="693420"/>
                <a:chOff x="0" y="6164580"/>
                <a:chExt cx="1264919" cy="693420"/>
              </a:xfrm>
            </p:grpSpPr>
            <p:pic>
              <p:nvPicPr>
                <p:cNvPr id="15" name="Picture 14"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6" name="Rectangle 15"/>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4" name="Rectangle 13"/>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8"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1" name="Right Triangle 10"/>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395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6" y="161925"/>
            <a:ext cx="6713140" cy="1344975"/>
          </a:xfrm>
        </p:spPr>
        <p:txBody>
          <a:bodyPr>
            <a:normAutofit/>
          </a:bodyPr>
          <a:lstStyle/>
          <a:p>
            <a:r>
              <a:rPr lang="en-US" dirty="0"/>
              <a:t>Background</a:t>
            </a:r>
          </a:p>
        </p:txBody>
      </p:sp>
      <p:sp>
        <p:nvSpPr>
          <p:cNvPr id="3" name="Content Placeholder 2"/>
          <p:cNvSpPr>
            <a:spLocks noGrp="1"/>
          </p:cNvSpPr>
          <p:nvPr>
            <p:ph idx="1"/>
            <p:extLst/>
          </p:nvPr>
        </p:nvSpPr>
        <p:spPr>
          <a:xfrm>
            <a:off x="762000" y="1281113"/>
            <a:ext cx="10804921" cy="4697230"/>
          </a:xfrm>
        </p:spPr>
        <p:txBody>
          <a:bodyPr vert="horz" lIns="91440" tIns="45720" rIns="91440" bIns="45720" rtlCol="0" anchor="t">
            <a:normAutofit/>
          </a:bodyPr>
          <a:lstStyle/>
          <a:p>
            <a:r>
              <a:rPr lang="en-US" dirty="0"/>
              <a:t>Many ED patients do not have primary care</a:t>
            </a:r>
            <a:r>
              <a:rPr lang="en-US" baseline="30000" dirty="0"/>
              <a:t>1</a:t>
            </a:r>
          </a:p>
          <a:p>
            <a:r>
              <a:rPr lang="en-US" dirty="0">
                <a:solidFill>
                  <a:schemeClr val="bg2">
                    <a:lumMod val="50000"/>
                  </a:schemeClr>
                </a:solidFill>
              </a:rPr>
              <a:t>7.3 million patients present annually for lacerations</a:t>
            </a:r>
            <a:r>
              <a:rPr lang="en-US" baseline="30000" dirty="0">
                <a:solidFill>
                  <a:schemeClr val="bg2">
                    <a:lumMod val="50000"/>
                  </a:schemeClr>
                </a:solidFill>
              </a:rPr>
              <a:t>2</a:t>
            </a:r>
            <a:r>
              <a:rPr lang="en-US" dirty="0">
                <a:solidFill>
                  <a:schemeClr val="bg2">
                    <a:lumMod val="50000"/>
                  </a:schemeClr>
                </a:solidFill>
              </a:rPr>
              <a:t>, and 3.5 million for soft tissue infections</a:t>
            </a:r>
            <a:r>
              <a:rPr lang="en-US" baseline="30000" dirty="0">
                <a:solidFill>
                  <a:schemeClr val="bg2">
                    <a:lumMod val="50000"/>
                  </a:schemeClr>
                </a:solidFill>
              </a:rPr>
              <a:t>3</a:t>
            </a:r>
          </a:p>
          <a:p>
            <a:r>
              <a:rPr lang="en-US" dirty="0">
                <a:solidFill>
                  <a:schemeClr val="bg2">
                    <a:lumMod val="50000"/>
                  </a:schemeClr>
                </a:solidFill>
              </a:rPr>
              <a:t>2.6% of lacerations become infected</a:t>
            </a:r>
            <a:r>
              <a:rPr lang="en-US" baseline="30000" dirty="0">
                <a:solidFill>
                  <a:schemeClr val="bg2">
                    <a:lumMod val="50000"/>
                  </a:schemeClr>
                </a:solidFill>
              </a:rPr>
              <a:t>4</a:t>
            </a:r>
          </a:p>
          <a:p>
            <a:r>
              <a:rPr lang="en-US" dirty="0">
                <a:solidFill>
                  <a:schemeClr val="bg2">
                    <a:lumMod val="50000"/>
                  </a:schemeClr>
                </a:solidFill>
              </a:rPr>
              <a:t>3.1% of patients with skin and soft tissue infections are admitted within 7 days related to inadequate follow-up</a:t>
            </a:r>
            <a:r>
              <a:rPr lang="en-US" baseline="30000" dirty="0">
                <a:solidFill>
                  <a:schemeClr val="bg2">
                    <a:lumMod val="50000"/>
                  </a:schemeClr>
                </a:solidFill>
              </a:rPr>
              <a:t>5</a:t>
            </a:r>
          </a:p>
          <a:p>
            <a:r>
              <a:rPr lang="en-US" dirty="0">
                <a:solidFill>
                  <a:schemeClr val="bg2">
                    <a:lumMod val="50000"/>
                  </a:schemeClr>
                </a:solidFill>
              </a:rPr>
              <a:t>Standard of care often includes follow-up with a primary care provider or return to the ED for a wound re-evaluation</a:t>
            </a:r>
            <a:r>
              <a:rPr lang="en-US" baseline="30000" dirty="0">
                <a:solidFill>
                  <a:schemeClr val="bg2">
                    <a:lumMod val="50000"/>
                  </a:schemeClr>
                </a:solidFill>
              </a:rPr>
              <a:t>5</a:t>
            </a:r>
          </a:p>
          <a:p>
            <a:endParaRPr lang="en-US" dirty="0">
              <a:solidFill>
                <a:schemeClr val="bg2">
                  <a:lumMod val="50000"/>
                </a:schemeClr>
              </a:solidFill>
            </a:endParaRPr>
          </a:p>
        </p:txBody>
      </p:sp>
      <p:grpSp>
        <p:nvGrpSpPr>
          <p:cNvPr id="5" name="Group 4"/>
          <p:cNvGrpSpPr/>
          <p:nvPr/>
        </p:nvGrpSpPr>
        <p:grpSpPr>
          <a:xfrm>
            <a:off x="1812" y="6164580"/>
            <a:ext cx="12190188" cy="694600"/>
            <a:chOff x="1812" y="6164580"/>
            <a:chExt cx="9144000" cy="694600"/>
          </a:xfrm>
        </p:grpSpPr>
        <p:grpSp>
          <p:nvGrpSpPr>
            <p:cNvPr id="7" name="Group 10"/>
            <p:cNvGrpSpPr/>
            <p:nvPr/>
          </p:nvGrpSpPr>
          <p:grpSpPr>
            <a:xfrm>
              <a:off x="1812" y="6164580"/>
              <a:ext cx="9144000" cy="693420"/>
              <a:chOff x="0" y="6164580"/>
              <a:chExt cx="9144000" cy="693420"/>
            </a:xfrm>
          </p:grpSpPr>
          <p:grpSp>
            <p:nvGrpSpPr>
              <p:cNvPr id="13" name="Group 11"/>
              <p:cNvGrpSpPr/>
              <p:nvPr/>
            </p:nvGrpSpPr>
            <p:grpSpPr>
              <a:xfrm>
                <a:off x="0" y="6164580"/>
                <a:ext cx="1264919" cy="693420"/>
                <a:chOff x="0" y="6164580"/>
                <a:chExt cx="1264919" cy="693420"/>
              </a:xfrm>
            </p:grpSpPr>
            <p:pic>
              <p:nvPicPr>
                <p:cNvPr id="15" name="Picture 14"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6" name="Rectangle 15"/>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4" name="Rectangle 13"/>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8"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1" name="Right Triangle 10"/>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707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 fill="hold"/>
                                        <p:tgtEl>
                                          <p:spTgt spid="3">
                                            <p:txEl>
                                              <p:pRg st="2" end="2"/>
                                            </p:txEl>
                                          </p:spTgt>
                                        </p:tgtEl>
                                        <p:attrNameLst>
                                          <p:attrName>style.color</p:attrName>
                                        </p:attrNameLst>
                                      </p:cBhvr>
                                      <p:to>
                                        <a:schemeClr val="tx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3">
                                            <p:txEl>
                                              <p:pRg st="3" end="3"/>
                                            </p:txEl>
                                          </p:spTgt>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 fill="hold"/>
                                        <p:tgtEl>
                                          <p:spTgt spid="3">
                                            <p:txEl>
                                              <p:pRg st="4" end="4"/>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6" y="161925"/>
            <a:ext cx="6713140" cy="1344975"/>
          </a:xfrm>
        </p:spPr>
        <p:txBody>
          <a:bodyPr>
            <a:normAutofit/>
          </a:bodyPr>
          <a:lstStyle/>
          <a:p>
            <a:r>
              <a:rPr lang="en-US" dirty="0"/>
              <a:t>Background</a:t>
            </a:r>
          </a:p>
        </p:txBody>
      </p:sp>
      <p:sp>
        <p:nvSpPr>
          <p:cNvPr id="3" name="Content Placeholder 2"/>
          <p:cNvSpPr>
            <a:spLocks noGrp="1"/>
          </p:cNvSpPr>
          <p:nvPr>
            <p:ph idx="1"/>
            <p:extLst/>
          </p:nvPr>
        </p:nvSpPr>
        <p:spPr>
          <a:xfrm>
            <a:off x="762000" y="1281113"/>
            <a:ext cx="10804921" cy="4697230"/>
          </a:xfrm>
        </p:spPr>
        <p:txBody>
          <a:bodyPr vert="horz" lIns="91440" tIns="45720" rIns="91440" bIns="45720" rtlCol="0" anchor="t">
            <a:normAutofit/>
          </a:bodyPr>
          <a:lstStyle/>
          <a:p>
            <a:r>
              <a:rPr lang="en-US" dirty="0"/>
              <a:t>91.2% of a random cross-sectional survey of ED patients had computer access, and 95% used mobile phones</a:t>
            </a:r>
            <a:r>
              <a:rPr lang="en-US" baseline="30000" dirty="0"/>
              <a:t>6</a:t>
            </a:r>
          </a:p>
          <a:p>
            <a:r>
              <a:rPr lang="en-US" dirty="0">
                <a:solidFill>
                  <a:schemeClr val="bg2">
                    <a:lumMod val="50000"/>
                  </a:schemeClr>
                </a:solidFill>
              </a:rPr>
              <a:t>Previous studies have shown interest, but found 0% compliance in technology-based wound care follow-up in an ED population</a:t>
            </a:r>
            <a:r>
              <a:rPr lang="en-US" baseline="30000" dirty="0">
                <a:solidFill>
                  <a:schemeClr val="bg2">
                    <a:lumMod val="50000"/>
                  </a:schemeClr>
                </a:solidFill>
              </a:rPr>
              <a:t>7</a:t>
            </a:r>
          </a:p>
          <a:p>
            <a:r>
              <a:rPr lang="en-US" dirty="0">
                <a:solidFill>
                  <a:schemeClr val="bg2">
                    <a:lumMod val="50000"/>
                  </a:schemeClr>
                </a:solidFill>
              </a:rPr>
              <a:t>In surgical populations, technology-based follow-up has had good results</a:t>
            </a:r>
            <a:r>
              <a:rPr lang="en-US" baseline="30000" dirty="0">
                <a:solidFill>
                  <a:schemeClr val="bg2">
                    <a:lumMod val="50000"/>
                  </a:schemeClr>
                </a:solidFill>
              </a:rPr>
              <a:t>8,9</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395" y="3799702"/>
            <a:ext cx="4569995" cy="2857770"/>
          </a:xfrm>
          <a:prstGeom prst="rect">
            <a:avLst/>
          </a:prstGeom>
        </p:spPr>
      </p:pic>
      <p:grpSp>
        <p:nvGrpSpPr>
          <p:cNvPr id="7" name="Group 6"/>
          <p:cNvGrpSpPr/>
          <p:nvPr/>
        </p:nvGrpSpPr>
        <p:grpSpPr>
          <a:xfrm>
            <a:off x="1812" y="6164580"/>
            <a:ext cx="12190188" cy="694600"/>
            <a:chOff x="1812" y="6164580"/>
            <a:chExt cx="9144000" cy="694600"/>
          </a:xfrm>
        </p:grpSpPr>
        <p:grpSp>
          <p:nvGrpSpPr>
            <p:cNvPr id="8" name="Group 10"/>
            <p:cNvGrpSpPr/>
            <p:nvPr/>
          </p:nvGrpSpPr>
          <p:grpSpPr>
            <a:xfrm>
              <a:off x="1812" y="6164580"/>
              <a:ext cx="9144000" cy="693420"/>
              <a:chOff x="0" y="6164580"/>
              <a:chExt cx="9144000" cy="693420"/>
            </a:xfrm>
          </p:grpSpPr>
          <p:grpSp>
            <p:nvGrpSpPr>
              <p:cNvPr id="15" name="Group 11"/>
              <p:cNvGrpSpPr/>
              <p:nvPr/>
            </p:nvGrpSpPr>
            <p:grpSpPr>
              <a:xfrm>
                <a:off x="0" y="6164580"/>
                <a:ext cx="1264919" cy="693420"/>
                <a:chOff x="0" y="6164580"/>
                <a:chExt cx="1264919" cy="693420"/>
              </a:xfrm>
            </p:grpSpPr>
            <p:pic>
              <p:nvPicPr>
                <p:cNvPr id="17" name="Picture 16" descr="seattle silhouette.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8" name="Rectangle 17"/>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Rectangle 20"/>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2" name="Rectangle 21"/>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6" name="Rectangle 15"/>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9" name="Picture 2" descr="C:\Users\cterrlee\Desktop\uwblock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3" name="Right Triangle 12"/>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606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 fill="hold"/>
                                        <p:tgtEl>
                                          <p:spTgt spid="3">
                                            <p:txEl>
                                              <p:pRg st="2" end="2"/>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6" y="161925"/>
            <a:ext cx="6713140" cy="1344975"/>
          </a:xfrm>
        </p:spPr>
        <p:txBody>
          <a:bodyPr>
            <a:normAutofit/>
          </a:bodyPr>
          <a:lstStyle/>
          <a:p>
            <a:r>
              <a:rPr lang="en-US" dirty="0"/>
              <a:t>Background</a:t>
            </a:r>
          </a:p>
        </p:txBody>
      </p:sp>
      <p:sp>
        <p:nvSpPr>
          <p:cNvPr id="3" name="Content Placeholder 2"/>
          <p:cNvSpPr>
            <a:spLocks noGrp="1"/>
          </p:cNvSpPr>
          <p:nvPr>
            <p:ph idx="1"/>
            <p:extLst/>
          </p:nvPr>
        </p:nvSpPr>
        <p:spPr>
          <a:xfrm>
            <a:off x="810125" y="1473617"/>
            <a:ext cx="5366085" cy="4709646"/>
          </a:xfrm>
        </p:spPr>
        <p:txBody>
          <a:bodyPr vert="horz" lIns="91440" tIns="45720" rIns="91440" bIns="45720" rtlCol="0" anchor="t">
            <a:normAutofit/>
          </a:bodyPr>
          <a:lstStyle/>
          <a:p>
            <a:r>
              <a:rPr lang="en-US" dirty="0" err="1"/>
              <a:t>mPOWEr</a:t>
            </a:r>
            <a:r>
              <a:rPr lang="en-US" dirty="0"/>
              <a:t> (Mobile Post-operative Wound Evaluator), is an application developed for surgical clinics</a:t>
            </a:r>
          </a:p>
          <a:p>
            <a:r>
              <a:rPr lang="en-US" dirty="0"/>
              <a:t>It can be accessed via a secure password-protected portal by patients and designated providers </a:t>
            </a:r>
          </a:p>
          <a:p>
            <a:endParaRPr lang="en-US" dirty="0"/>
          </a:p>
        </p:txBody>
      </p:sp>
      <p:pic>
        <p:nvPicPr>
          <p:cNvPr id="5" name="Picture 5" descr="Screen Shot 2017-10-02 at 6.23.42 PM.png">
            <a:extLst>
              <a:ext uri="{FF2B5EF4-FFF2-40B4-BE49-F238E27FC236}">
                <a16:creationId xmlns:a16="http://schemas.microsoft.com/office/drawing/2014/main" id="{1DAD9D59-0A99-41D8-95F3-FAD153D28212}"/>
              </a:ext>
            </a:extLst>
          </p:cNvPr>
          <p:cNvPicPr>
            <a:picLocks noChangeAspect="1"/>
          </p:cNvPicPr>
          <p:nvPr/>
        </p:nvPicPr>
        <p:blipFill>
          <a:blip r:embed="rId3"/>
          <a:stretch>
            <a:fillRect/>
          </a:stretch>
        </p:blipFill>
        <p:spPr>
          <a:xfrm>
            <a:off x="6985723" y="0"/>
            <a:ext cx="3486720" cy="6657669"/>
          </a:xfrm>
          <a:prstGeom prst="rect">
            <a:avLst/>
          </a:prstGeom>
        </p:spPr>
      </p:pic>
      <p:grpSp>
        <p:nvGrpSpPr>
          <p:cNvPr id="6" name="Group 5"/>
          <p:cNvGrpSpPr/>
          <p:nvPr/>
        </p:nvGrpSpPr>
        <p:grpSpPr>
          <a:xfrm>
            <a:off x="1812" y="6164580"/>
            <a:ext cx="12190188" cy="694600"/>
            <a:chOff x="1812" y="6164580"/>
            <a:chExt cx="9144000" cy="694600"/>
          </a:xfrm>
        </p:grpSpPr>
        <p:grpSp>
          <p:nvGrpSpPr>
            <p:cNvPr id="8" name="Group 10"/>
            <p:cNvGrpSpPr/>
            <p:nvPr/>
          </p:nvGrpSpPr>
          <p:grpSpPr>
            <a:xfrm>
              <a:off x="1812" y="6164580"/>
              <a:ext cx="9144000" cy="693420"/>
              <a:chOff x="0" y="6164580"/>
              <a:chExt cx="9144000" cy="693420"/>
            </a:xfrm>
          </p:grpSpPr>
          <p:grpSp>
            <p:nvGrpSpPr>
              <p:cNvPr id="14" name="Group 11"/>
              <p:cNvGrpSpPr/>
              <p:nvPr/>
            </p:nvGrpSpPr>
            <p:grpSpPr>
              <a:xfrm>
                <a:off x="0" y="6164580"/>
                <a:ext cx="1264919" cy="693420"/>
                <a:chOff x="0" y="6164580"/>
                <a:chExt cx="1264919" cy="693420"/>
              </a:xfrm>
            </p:grpSpPr>
            <p:pic>
              <p:nvPicPr>
                <p:cNvPr id="16" name="Picture 15" descr="seattle silhouette.jp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7" name="Rectangle 16"/>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1" name="Rectangle 20"/>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5" name="Rectangle 14"/>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9" name="Picture 2" descr="C:\Users\cterrlee\Desktop\uwblock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2" name="Right Triangle 11"/>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327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6" y="161925"/>
            <a:ext cx="6713140" cy="1344975"/>
          </a:xfrm>
        </p:spPr>
        <p:txBody>
          <a:bodyPr>
            <a:normAutofit/>
          </a:bodyPr>
          <a:lstStyle/>
          <a:p>
            <a:r>
              <a:rPr lang="en-US" dirty="0"/>
              <a:t>Objectives</a:t>
            </a:r>
          </a:p>
        </p:txBody>
      </p:sp>
      <p:sp>
        <p:nvSpPr>
          <p:cNvPr id="3" name="Content Placeholder 2"/>
          <p:cNvSpPr>
            <a:spLocks noGrp="1"/>
          </p:cNvSpPr>
          <p:nvPr>
            <p:ph idx="1"/>
            <p:extLst/>
          </p:nvPr>
        </p:nvSpPr>
        <p:spPr>
          <a:xfrm>
            <a:off x="762000" y="840880"/>
            <a:ext cx="10804921" cy="4697230"/>
          </a:xfrm>
        </p:spPr>
        <p:txBody>
          <a:bodyPr vert="horz" lIns="91440" tIns="45720" rIns="91440" bIns="45720" rtlCol="0" anchor="t">
            <a:normAutofit/>
          </a:bodyPr>
          <a:lstStyle/>
          <a:p>
            <a:pPr marL="0" indent="0">
              <a:buNone/>
            </a:pPr>
            <a:endParaRPr lang="en-US" dirty="0"/>
          </a:p>
          <a:p>
            <a:pPr marL="457200" indent="-457200">
              <a:buAutoNum type="arabicPeriod"/>
            </a:pPr>
            <a:r>
              <a:rPr lang="en-US" dirty="0"/>
              <a:t>Assess the feasibility of using an application, </a:t>
            </a:r>
            <a:r>
              <a:rPr lang="en-US" dirty="0" err="1"/>
              <a:t>mPOWEr</a:t>
            </a:r>
            <a:r>
              <a:rPr lang="en-US" dirty="0"/>
              <a:t>, for electronic follow-up in addition to standard of care among patients undergoing wound care </a:t>
            </a:r>
            <a:endParaRPr dirty="0"/>
          </a:p>
          <a:p>
            <a:pPr marL="457200" lvl="1" indent="0">
              <a:buNone/>
            </a:pPr>
            <a:r>
              <a:rPr lang="en-US" sz="2800" dirty="0">
                <a:solidFill>
                  <a:schemeClr val="bg2">
                    <a:lumMod val="50000"/>
                  </a:schemeClr>
                </a:solidFill>
              </a:rPr>
              <a:t>       - </a:t>
            </a:r>
            <a:r>
              <a:rPr lang="en-US" sz="2800" b="1" dirty="0">
                <a:solidFill>
                  <a:schemeClr val="bg2">
                    <a:lumMod val="50000"/>
                  </a:schemeClr>
                </a:solidFill>
              </a:rPr>
              <a:t>Interest</a:t>
            </a:r>
            <a:r>
              <a:rPr lang="en-US" sz="2800" dirty="0">
                <a:solidFill>
                  <a:schemeClr val="bg2">
                    <a:lumMod val="50000"/>
                  </a:schemeClr>
                </a:solidFill>
              </a:rPr>
              <a:t> and </a:t>
            </a:r>
            <a:r>
              <a:rPr lang="en-US" sz="2800" b="1" dirty="0">
                <a:solidFill>
                  <a:schemeClr val="bg2">
                    <a:lumMod val="50000"/>
                  </a:schemeClr>
                </a:solidFill>
              </a:rPr>
              <a:t>participation rates</a:t>
            </a:r>
            <a:endParaRPr lang="en-US" sz="2800" dirty="0">
              <a:solidFill>
                <a:schemeClr val="bg2">
                  <a:lumMod val="50000"/>
                </a:schemeClr>
              </a:solidFill>
            </a:endParaRPr>
          </a:p>
          <a:p>
            <a:pPr marL="457200" lvl="1" indent="0">
              <a:buNone/>
            </a:pPr>
            <a:r>
              <a:rPr lang="en-US" sz="2800" dirty="0">
                <a:solidFill>
                  <a:schemeClr val="bg2">
                    <a:lumMod val="50000"/>
                  </a:schemeClr>
                </a:solidFill>
              </a:rPr>
              <a:t>       - </a:t>
            </a:r>
            <a:r>
              <a:rPr lang="en-US" sz="2800" b="1" dirty="0">
                <a:solidFill>
                  <a:schemeClr val="bg2">
                    <a:lumMod val="50000"/>
                  </a:schemeClr>
                </a:solidFill>
              </a:rPr>
              <a:t>Frequency</a:t>
            </a:r>
            <a:r>
              <a:rPr lang="en-US" sz="2800" dirty="0">
                <a:solidFill>
                  <a:schemeClr val="bg2">
                    <a:lumMod val="50000"/>
                  </a:schemeClr>
                </a:solidFill>
              </a:rPr>
              <a:t> of communication </a:t>
            </a:r>
          </a:p>
          <a:p>
            <a:pPr marL="460375" indent="-460375">
              <a:buAutoNum type="arabicPeriod"/>
            </a:pPr>
            <a:r>
              <a:rPr lang="en-US" dirty="0"/>
              <a:t>Describe patient </a:t>
            </a:r>
            <a:r>
              <a:rPr lang="en-US" b="1" dirty="0"/>
              <a:t>satisfaction</a:t>
            </a:r>
            <a:endParaRPr lang="en-US" dirty="0"/>
          </a:p>
          <a:p>
            <a:endParaRPr lang="en-US" dirty="0"/>
          </a:p>
        </p:txBody>
      </p:sp>
      <p:grpSp>
        <p:nvGrpSpPr>
          <p:cNvPr id="5" name="Group 4"/>
          <p:cNvGrpSpPr/>
          <p:nvPr/>
        </p:nvGrpSpPr>
        <p:grpSpPr>
          <a:xfrm>
            <a:off x="1812" y="6164580"/>
            <a:ext cx="12190188" cy="694600"/>
            <a:chOff x="1812" y="6164580"/>
            <a:chExt cx="9144000" cy="694600"/>
          </a:xfrm>
        </p:grpSpPr>
        <p:grpSp>
          <p:nvGrpSpPr>
            <p:cNvPr id="6" name="Group 10"/>
            <p:cNvGrpSpPr/>
            <p:nvPr/>
          </p:nvGrpSpPr>
          <p:grpSpPr>
            <a:xfrm>
              <a:off x="1812" y="6164580"/>
              <a:ext cx="9144000" cy="693420"/>
              <a:chOff x="0" y="6164580"/>
              <a:chExt cx="9144000" cy="693420"/>
            </a:xfrm>
          </p:grpSpPr>
          <p:grpSp>
            <p:nvGrpSpPr>
              <p:cNvPr id="12" name="Group 11"/>
              <p:cNvGrpSpPr/>
              <p:nvPr/>
            </p:nvGrpSpPr>
            <p:grpSpPr>
              <a:xfrm>
                <a:off x="0" y="6164580"/>
                <a:ext cx="1264919" cy="693420"/>
                <a:chOff x="0" y="6164580"/>
                <a:chExt cx="1264919" cy="693420"/>
              </a:xfrm>
            </p:grpSpPr>
            <p:pic>
              <p:nvPicPr>
                <p:cNvPr id="14" name="Picture 13"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5" name="Rectangle 14"/>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Rectangle 15"/>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3" name="Rectangle 12"/>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7"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0" name="Right Triangle 9"/>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72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2" end="2"/>
                                            </p:txEl>
                                          </p:spTgt>
                                        </p:tgtEl>
                                        <p:attrNameLst>
                                          <p:attrName>style.color</p:attrName>
                                        </p:attrNameLst>
                                      </p:cBhvr>
                                      <p:to>
                                        <a:schemeClr val="tx1"/>
                                      </p:to>
                                    </p:animClr>
                                  </p:childTnLst>
                                </p:cTn>
                              </p:par>
                              <p:par>
                                <p:cTn id="7" presetID="3" presetClass="emph" presetSubtype="2" fill="hold" nodeType="withEffect">
                                  <p:stCondLst>
                                    <p:cond delay="0"/>
                                  </p:stCondLst>
                                  <p:childTnLst>
                                    <p:animClr clrSpc="rgb" dir="cw">
                                      <p:cBhvr override="childStyle">
                                        <p:cTn id="8" dur="10" fill="hold"/>
                                        <p:tgtEl>
                                          <p:spTgt spid="3">
                                            <p:txEl>
                                              <p:pRg st="3" end="3"/>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6" y="161925"/>
            <a:ext cx="6713140" cy="1344975"/>
          </a:xfrm>
        </p:spPr>
        <p:txBody>
          <a:bodyPr>
            <a:normAutofit/>
          </a:bodyPr>
          <a:lstStyle/>
          <a:p>
            <a:r>
              <a:rPr lang="en-US" dirty="0"/>
              <a:t>Methods</a:t>
            </a:r>
          </a:p>
        </p:txBody>
      </p:sp>
      <p:sp>
        <p:nvSpPr>
          <p:cNvPr id="3" name="Content Placeholder 2"/>
          <p:cNvSpPr>
            <a:spLocks noGrp="1"/>
          </p:cNvSpPr>
          <p:nvPr>
            <p:ph idx="1"/>
            <p:extLst/>
          </p:nvPr>
        </p:nvSpPr>
        <p:spPr>
          <a:xfrm>
            <a:off x="762000" y="1231409"/>
            <a:ext cx="10804921" cy="4697230"/>
          </a:xfrm>
        </p:spPr>
        <p:txBody>
          <a:bodyPr vert="horz" lIns="91440" tIns="45720" rIns="91440" bIns="45720" rtlCol="0" anchor="t">
            <a:normAutofit/>
          </a:bodyPr>
          <a:lstStyle/>
          <a:p>
            <a:r>
              <a:rPr lang="en-US" dirty="0"/>
              <a:t>English-speaking patients with access to a smartphone undergoing laceration repair or I&amp;D of abscesses at 2 urban EDs</a:t>
            </a:r>
          </a:p>
          <a:p>
            <a:r>
              <a:rPr lang="en-US" dirty="0">
                <a:solidFill>
                  <a:schemeClr val="bg2">
                    <a:lumMod val="50000"/>
                  </a:schemeClr>
                </a:solidFill>
              </a:rPr>
              <a:t>Subjects asked to submit photos of their wounds on Days 1, 3, 7, and 14</a:t>
            </a:r>
          </a:p>
          <a:p>
            <a:r>
              <a:rPr lang="en-US" dirty="0">
                <a:solidFill>
                  <a:schemeClr val="bg2">
                    <a:lumMod val="50000"/>
                  </a:schemeClr>
                </a:solidFill>
              </a:rPr>
              <a:t>On day 14 they received a survey, the Client Satisfaction Questionnaire (CSQ-8)</a:t>
            </a:r>
          </a:p>
          <a:p>
            <a:r>
              <a:rPr lang="en-US" dirty="0">
                <a:solidFill>
                  <a:schemeClr val="bg2">
                    <a:lumMod val="50000"/>
                  </a:schemeClr>
                </a:solidFill>
              </a:rPr>
              <a:t>Patient participation assessed by percentage of consented participants that sent at least one picture via </a:t>
            </a:r>
            <a:r>
              <a:rPr lang="en-US" dirty="0" err="1">
                <a:solidFill>
                  <a:schemeClr val="bg2">
                    <a:lumMod val="50000"/>
                  </a:schemeClr>
                </a:solidFill>
              </a:rPr>
              <a:t>mPOWEr</a:t>
            </a:r>
            <a:r>
              <a:rPr lang="en-US" dirty="0">
                <a:solidFill>
                  <a:schemeClr val="bg2">
                    <a:lumMod val="50000"/>
                  </a:schemeClr>
                </a:solidFill>
              </a:rPr>
              <a:t> after wound care in the ED</a:t>
            </a:r>
          </a:p>
          <a:p>
            <a:r>
              <a:rPr lang="en-US" dirty="0" err="1">
                <a:solidFill>
                  <a:schemeClr val="bg2">
                    <a:lumMod val="50000"/>
                  </a:schemeClr>
                </a:solidFill>
              </a:rPr>
              <a:t>mPOWEr</a:t>
            </a:r>
            <a:r>
              <a:rPr lang="en-US" dirty="0">
                <a:solidFill>
                  <a:schemeClr val="bg2">
                    <a:lumMod val="50000"/>
                  </a:schemeClr>
                </a:solidFill>
              </a:rPr>
              <a:t> text-communications, texts, and emails also considered</a:t>
            </a:r>
          </a:p>
          <a:p>
            <a:pPr>
              <a:buNone/>
            </a:pPr>
            <a:br>
              <a:rPr lang="en-US" dirty="0">
                <a:latin typeface="+mn-ea"/>
                <a:cs typeface="+mn-ea"/>
              </a:rPr>
            </a:br>
            <a:endParaRPr lang="en-US" dirty="0"/>
          </a:p>
          <a:p>
            <a:pPr>
              <a:buNone/>
            </a:pPr>
            <a:endParaRPr lang="en-US" dirty="0"/>
          </a:p>
        </p:txBody>
      </p:sp>
      <p:grpSp>
        <p:nvGrpSpPr>
          <p:cNvPr id="5" name="Group 4"/>
          <p:cNvGrpSpPr/>
          <p:nvPr/>
        </p:nvGrpSpPr>
        <p:grpSpPr>
          <a:xfrm>
            <a:off x="1812" y="6164580"/>
            <a:ext cx="12190188" cy="694600"/>
            <a:chOff x="1812" y="6164580"/>
            <a:chExt cx="9144000" cy="694600"/>
          </a:xfrm>
        </p:grpSpPr>
        <p:grpSp>
          <p:nvGrpSpPr>
            <p:cNvPr id="6" name="Group 10"/>
            <p:cNvGrpSpPr/>
            <p:nvPr/>
          </p:nvGrpSpPr>
          <p:grpSpPr>
            <a:xfrm>
              <a:off x="1812" y="6164580"/>
              <a:ext cx="9144000" cy="693420"/>
              <a:chOff x="0" y="6164580"/>
              <a:chExt cx="9144000" cy="693420"/>
            </a:xfrm>
          </p:grpSpPr>
          <p:grpSp>
            <p:nvGrpSpPr>
              <p:cNvPr id="12" name="Group 11"/>
              <p:cNvGrpSpPr/>
              <p:nvPr/>
            </p:nvGrpSpPr>
            <p:grpSpPr>
              <a:xfrm>
                <a:off x="0" y="6164580"/>
                <a:ext cx="1264919" cy="693420"/>
                <a:chOff x="0" y="6164580"/>
                <a:chExt cx="1264919" cy="693420"/>
              </a:xfrm>
            </p:grpSpPr>
            <p:pic>
              <p:nvPicPr>
                <p:cNvPr id="14" name="Picture 13"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5" name="Rectangle 14"/>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6" name="Rectangle 15"/>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3" name="Rectangle 12"/>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7"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0" name="Right Triangle 9"/>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26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 fill="hold"/>
                                        <p:tgtEl>
                                          <p:spTgt spid="3">
                                            <p:txEl>
                                              <p:pRg st="2" end="2"/>
                                            </p:txEl>
                                          </p:spTgt>
                                        </p:tgtEl>
                                        <p:attrNameLst>
                                          <p:attrName>style.color</p:attrName>
                                        </p:attrNameLst>
                                      </p:cBhvr>
                                      <p:to>
                                        <a:schemeClr val="tx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3">
                                            <p:txEl>
                                              <p:pRg st="3" end="3"/>
                                            </p:txEl>
                                          </p:spTgt>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 fill="hold"/>
                                        <p:tgtEl>
                                          <p:spTgt spid="3">
                                            <p:txEl>
                                              <p:pRg st="4" end="4"/>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66" y="161925"/>
            <a:ext cx="6713140" cy="1344975"/>
          </a:xfrm>
        </p:spPr>
        <p:txBody>
          <a:bodyPr>
            <a:normAutofit/>
          </a:bodyPr>
          <a:lstStyle/>
          <a:p>
            <a:r>
              <a:rPr lang="en-US" dirty="0"/>
              <a:t>Results - Demographics</a:t>
            </a:r>
          </a:p>
        </p:txBody>
      </p:sp>
      <p:sp>
        <p:nvSpPr>
          <p:cNvPr id="6" name="Rounded Rectangle 5"/>
          <p:cNvSpPr/>
          <p:nvPr/>
        </p:nvSpPr>
        <p:spPr>
          <a:xfrm>
            <a:off x="3372587" y="1748461"/>
            <a:ext cx="2268187" cy="736270"/>
          </a:xfrm>
          <a:prstGeom prst="roundRect">
            <a:avLst/>
          </a:prstGeom>
          <a:solidFill>
            <a:schemeClr val="bg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3372587" y="4692121"/>
            <a:ext cx="2268187" cy="736270"/>
          </a:xfrm>
          <a:prstGeom prst="roundRect">
            <a:avLst/>
          </a:prstGeom>
          <a:solidFill>
            <a:schemeClr val="bg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574468" y="1898775"/>
            <a:ext cx="1900051" cy="400110"/>
          </a:xfrm>
          <a:prstGeom prst="rect">
            <a:avLst/>
          </a:prstGeom>
          <a:noFill/>
        </p:spPr>
        <p:txBody>
          <a:bodyPr wrap="square" rtlCol="0">
            <a:spAutoFit/>
          </a:bodyPr>
          <a:lstStyle/>
          <a:p>
            <a:r>
              <a:rPr lang="en-US" sz="2000" dirty="0"/>
              <a:t>237 Approached</a:t>
            </a:r>
          </a:p>
        </p:txBody>
      </p:sp>
      <p:sp>
        <p:nvSpPr>
          <p:cNvPr id="11" name="TextBox 10"/>
          <p:cNvSpPr txBox="1"/>
          <p:nvPr/>
        </p:nvSpPr>
        <p:spPr>
          <a:xfrm>
            <a:off x="3724266" y="4877494"/>
            <a:ext cx="2206825" cy="400110"/>
          </a:xfrm>
          <a:prstGeom prst="rect">
            <a:avLst/>
          </a:prstGeom>
          <a:noFill/>
        </p:spPr>
        <p:txBody>
          <a:bodyPr wrap="square" rtlCol="0">
            <a:spAutoFit/>
          </a:bodyPr>
          <a:lstStyle/>
          <a:p>
            <a:r>
              <a:rPr lang="en-US" sz="2000"/>
              <a:t>100 Enrolled</a:t>
            </a:r>
            <a:endParaRPr lang="en-US" sz="2000" dirty="0"/>
          </a:p>
        </p:txBody>
      </p:sp>
      <p:cxnSp>
        <p:nvCxnSpPr>
          <p:cNvPr id="13" name="Straight Arrow Connector 12"/>
          <p:cNvCxnSpPr>
            <a:stCxn id="6" idx="2"/>
          </p:cNvCxnSpPr>
          <p:nvPr/>
        </p:nvCxnSpPr>
        <p:spPr>
          <a:xfrm flipH="1">
            <a:off x="4500748" y="2484731"/>
            <a:ext cx="5933" cy="7230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06681" y="3944052"/>
            <a:ext cx="0" cy="7230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624442" y="2814441"/>
            <a:ext cx="18822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2415" y="2514308"/>
            <a:ext cx="1900051" cy="707886"/>
          </a:xfrm>
          <a:prstGeom prst="rect">
            <a:avLst/>
          </a:prstGeom>
          <a:noFill/>
        </p:spPr>
        <p:txBody>
          <a:bodyPr wrap="square" rtlCol="0">
            <a:spAutoFit/>
          </a:bodyPr>
          <a:lstStyle/>
          <a:p>
            <a:pPr algn="ctr"/>
            <a:r>
              <a:rPr lang="en-US" sz="2000" dirty="0"/>
              <a:t>67 with no smartphone</a:t>
            </a:r>
          </a:p>
        </p:txBody>
      </p:sp>
      <p:sp>
        <p:nvSpPr>
          <p:cNvPr id="21" name="Rectangle 20"/>
          <p:cNvSpPr/>
          <p:nvPr/>
        </p:nvSpPr>
        <p:spPr>
          <a:xfrm>
            <a:off x="722415" y="2454932"/>
            <a:ext cx="1900051" cy="8134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Arrow Connector 21"/>
          <p:cNvCxnSpPr/>
          <p:nvPr/>
        </p:nvCxnSpPr>
        <p:spPr>
          <a:xfrm flipH="1">
            <a:off x="2622467" y="4296874"/>
            <a:ext cx="188223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605" y="4020491"/>
            <a:ext cx="2074215" cy="707886"/>
          </a:xfrm>
          <a:prstGeom prst="rect">
            <a:avLst/>
          </a:prstGeom>
          <a:noFill/>
        </p:spPr>
        <p:txBody>
          <a:bodyPr wrap="square" rtlCol="0">
            <a:spAutoFit/>
          </a:bodyPr>
          <a:lstStyle/>
          <a:p>
            <a:pPr algn="ctr"/>
            <a:r>
              <a:rPr lang="en-US" sz="2000" dirty="0"/>
              <a:t>70 declined to enroll</a:t>
            </a:r>
          </a:p>
        </p:txBody>
      </p:sp>
      <p:sp>
        <p:nvSpPr>
          <p:cNvPr id="24" name="Rectangle 23"/>
          <p:cNvSpPr/>
          <p:nvPr/>
        </p:nvSpPr>
        <p:spPr>
          <a:xfrm>
            <a:off x="645230" y="3944052"/>
            <a:ext cx="1975261" cy="8068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9" name="Content Placeholder 3"/>
          <p:cNvGraphicFramePr>
            <a:graphicFrameLocks noGrp="1"/>
          </p:cNvGraphicFramePr>
          <p:nvPr>
            <p:ph idx="1"/>
            <p:extLst>
              <p:ext uri="{D42A27DB-BD31-4B8C-83A1-F6EECF244321}">
                <p14:modId xmlns:p14="http://schemas.microsoft.com/office/powerpoint/2010/main" val="528951249"/>
              </p:ext>
            </p:extLst>
          </p:nvPr>
        </p:nvGraphicFramePr>
        <p:xfrm>
          <a:off x="8252496" y="1439124"/>
          <a:ext cx="3694303" cy="3708400"/>
        </p:xfrm>
        <a:graphic>
          <a:graphicData uri="http://schemas.openxmlformats.org/drawingml/2006/table">
            <a:tbl>
              <a:tblPr firstRow="1" bandRow="1">
                <a:tableStyleId>{2D5ABB26-0587-4C30-8999-92F81FD0307C}</a:tableStyleId>
              </a:tblPr>
              <a:tblGrid>
                <a:gridCol w="2776411">
                  <a:extLst>
                    <a:ext uri="{9D8B030D-6E8A-4147-A177-3AD203B41FA5}">
                      <a16:colId xmlns:a16="http://schemas.microsoft.com/office/drawing/2014/main" val="20000"/>
                    </a:ext>
                  </a:extLst>
                </a:gridCol>
                <a:gridCol w="917892">
                  <a:extLst>
                    <a:ext uri="{9D8B030D-6E8A-4147-A177-3AD203B41FA5}">
                      <a16:colId xmlns:a16="http://schemas.microsoft.com/office/drawing/2014/main" val="20001"/>
                    </a:ext>
                  </a:extLst>
                </a:gridCol>
              </a:tblGrid>
              <a:tr h="370840">
                <a:tc>
                  <a:txBody>
                    <a:bodyPr/>
                    <a:lstStyle/>
                    <a:p>
                      <a:r>
                        <a:rPr lang="en-US" b="1" dirty="0">
                          <a:solidFill>
                            <a:schemeClr val="bg1"/>
                          </a:solidFill>
                        </a:rPr>
                        <a:t>Variable</a:t>
                      </a:r>
                    </a:p>
                  </a:txBody>
                  <a:tcPr>
                    <a:solidFill>
                      <a:schemeClr val="tx1"/>
                    </a:solidFill>
                  </a:tcPr>
                </a:tc>
                <a:tc>
                  <a:txBody>
                    <a:bodyPr/>
                    <a:lstStyle/>
                    <a:p>
                      <a:pPr algn="ctr"/>
                      <a:r>
                        <a:rPr lang="en-US" b="1" dirty="0">
                          <a:solidFill>
                            <a:schemeClr val="bg1"/>
                          </a:solidFill>
                        </a:rPr>
                        <a:t>Value</a:t>
                      </a:r>
                    </a:p>
                  </a:txBody>
                  <a:tcPr>
                    <a:solidFill>
                      <a:schemeClr val="tx1"/>
                    </a:solidFill>
                  </a:tcPr>
                </a:tc>
                <a:extLst>
                  <a:ext uri="{0D108BD9-81ED-4DB2-BD59-A6C34878D82A}">
                    <a16:rowId xmlns:a16="http://schemas.microsoft.com/office/drawing/2014/main" val="10000"/>
                  </a:ext>
                </a:extLst>
              </a:tr>
              <a:tr h="370840">
                <a:tc>
                  <a:txBody>
                    <a:bodyPr/>
                    <a:lstStyle/>
                    <a:p>
                      <a:r>
                        <a:rPr lang="en-US" dirty="0"/>
                        <a:t>Female sex</a:t>
                      </a:r>
                    </a:p>
                  </a:txBody>
                  <a:tcPr/>
                </a:tc>
                <a:tc>
                  <a:txBody>
                    <a:bodyPr/>
                    <a:lstStyle/>
                    <a:p>
                      <a:pPr algn="ctr"/>
                      <a:r>
                        <a:rPr lang="en-US" dirty="0"/>
                        <a:t>25%</a:t>
                      </a:r>
                    </a:p>
                  </a:txBody>
                  <a:tcPr/>
                </a:tc>
                <a:extLst>
                  <a:ext uri="{0D108BD9-81ED-4DB2-BD59-A6C34878D82A}">
                    <a16:rowId xmlns:a16="http://schemas.microsoft.com/office/drawing/2014/main" val="10001"/>
                  </a:ext>
                </a:extLst>
              </a:tr>
              <a:tr h="370840">
                <a:tc>
                  <a:txBody>
                    <a:bodyPr/>
                    <a:lstStyle/>
                    <a:p>
                      <a:r>
                        <a:rPr lang="en-US" dirty="0"/>
                        <a:t>Age, years</a:t>
                      </a:r>
                    </a:p>
                  </a:txBody>
                  <a:tcPr/>
                </a:tc>
                <a:tc>
                  <a:txBody>
                    <a:bodyPr/>
                    <a:lstStyle/>
                    <a:p>
                      <a:pPr algn="ctr"/>
                      <a:r>
                        <a:rPr lang="en-US" dirty="0"/>
                        <a:t>41 ± 16</a:t>
                      </a:r>
                    </a:p>
                  </a:txBody>
                  <a:tcPr/>
                </a:tc>
                <a:extLst>
                  <a:ext uri="{0D108BD9-81ED-4DB2-BD59-A6C34878D82A}">
                    <a16:rowId xmlns:a16="http://schemas.microsoft.com/office/drawing/2014/main" val="10002"/>
                  </a:ext>
                </a:extLst>
              </a:tr>
              <a:tr h="370840">
                <a:tc>
                  <a:txBody>
                    <a:bodyPr/>
                    <a:lstStyle/>
                    <a:p>
                      <a:r>
                        <a:rPr lang="en-US" dirty="0"/>
                        <a:t>Race</a:t>
                      </a:r>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r>
                        <a:rPr lang="en-US" dirty="0"/>
                        <a:t>    White</a:t>
                      </a:r>
                    </a:p>
                  </a:txBody>
                  <a:tcPr/>
                </a:tc>
                <a:tc>
                  <a:txBody>
                    <a:bodyPr/>
                    <a:lstStyle/>
                    <a:p>
                      <a:pPr algn="ctr"/>
                      <a:r>
                        <a:rPr lang="en-US" dirty="0"/>
                        <a:t>82%</a:t>
                      </a:r>
                    </a:p>
                  </a:txBody>
                  <a:tcPr/>
                </a:tc>
                <a:extLst>
                  <a:ext uri="{0D108BD9-81ED-4DB2-BD59-A6C34878D82A}">
                    <a16:rowId xmlns:a16="http://schemas.microsoft.com/office/drawing/2014/main" val="10004"/>
                  </a:ext>
                </a:extLst>
              </a:tr>
              <a:tr h="370840">
                <a:tc>
                  <a:txBody>
                    <a:bodyPr/>
                    <a:lstStyle/>
                    <a:p>
                      <a:r>
                        <a:rPr lang="en-US" dirty="0"/>
                        <a:t>    Black/African</a:t>
                      </a:r>
                      <a:r>
                        <a:rPr lang="en-US" baseline="0" dirty="0"/>
                        <a:t> American</a:t>
                      </a:r>
                      <a:endParaRPr lang="en-US" dirty="0"/>
                    </a:p>
                  </a:txBody>
                  <a:tcPr/>
                </a:tc>
                <a:tc>
                  <a:txBody>
                    <a:bodyPr/>
                    <a:lstStyle/>
                    <a:p>
                      <a:pPr algn="ctr"/>
                      <a:r>
                        <a:rPr lang="en-US" dirty="0"/>
                        <a:t>11%</a:t>
                      </a:r>
                    </a:p>
                  </a:txBody>
                  <a:tcPr/>
                </a:tc>
                <a:extLst>
                  <a:ext uri="{0D108BD9-81ED-4DB2-BD59-A6C34878D82A}">
                    <a16:rowId xmlns:a16="http://schemas.microsoft.com/office/drawing/2014/main" val="10005"/>
                  </a:ext>
                </a:extLst>
              </a:tr>
              <a:tr h="370840">
                <a:tc>
                  <a:txBody>
                    <a:bodyPr/>
                    <a:lstStyle/>
                    <a:p>
                      <a:r>
                        <a:rPr lang="en-US" dirty="0"/>
                        <a:t>    Other</a:t>
                      </a:r>
                    </a:p>
                  </a:txBody>
                  <a:tcPr/>
                </a:tc>
                <a:tc>
                  <a:txBody>
                    <a:bodyPr/>
                    <a:lstStyle/>
                    <a:p>
                      <a:pPr algn="ctr"/>
                      <a:r>
                        <a:rPr lang="en-US" dirty="0"/>
                        <a:t>7%</a:t>
                      </a:r>
                    </a:p>
                  </a:txBody>
                  <a:tcPr/>
                </a:tc>
                <a:extLst>
                  <a:ext uri="{0D108BD9-81ED-4DB2-BD59-A6C34878D82A}">
                    <a16:rowId xmlns:a16="http://schemas.microsoft.com/office/drawing/2014/main" val="10006"/>
                  </a:ext>
                </a:extLst>
              </a:tr>
              <a:tr h="370840">
                <a:tc>
                  <a:txBody>
                    <a:bodyPr/>
                    <a:lstStyle/>
                    <a:p>
                      <a:r>
                        <a:rPr lang="en-US" dirty="0"/>
                        <a:t>Sites</a:t>
                      </a:r>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r>
                        <a:rPr lang="en-US" dirty="0"/>
                        <a:t>    Level</a:t>
                      </a:r>
                      <a:r>
                        <a:rPr lang="en-US" baseline="0" dirty="0"/>
                        <a:t> 1 trauma center</a:t>
                      </a:r>
                      <a:endParaRPr lang="en-US" dirty="0"/>
                    </a:p>
                  </a:txBody>
                  <a:tcPr/>
                </a:tc>
                <a:tc>
                  <a:txBody>
                    <a:bodyPr/>
                    <a:lstStyle/>
                    <a:p>
                      <a:pPr algn="ctr"/>
                      <a:r>
                        <a:rPr lang="en-US" dirty="0"/>
                        <a:t>59%</a:t>
                      </a:r>
                    </a:p>
                  </a:txBody>
                  <a:tcPr/>
                </a:tc>
                <a:extLst>
                  <a:ext uri="{0D108BD9-81ED-4DB2-BD59-A6C34878D82A}">
                    <a16:rowId xmlns:a16="http://schemas.microsoft.com/office/drawing/2014/main" val="10008"/>
                  </a:ext>
                </a:extLst>
              </a:tr>
              <a:tr h="370840">
                <a:tc>
                  <a:txBody>
                    <a:bodyPr/>
                    <a:lstStyle/>
                    <a:p>
                      <a:r>
                        <a:rPr lang="en-US" dirty="0"/>
                        <a:t>    University medical center</a:t>
                      </a:r>
                    </a:p>
                  </a:txBody>
                  <a:tcPr/>
                </a:tc>
                <a:tc>
                  <a:txBody>
                    <a:bodyPr/>
                    <a:lstStyle/>
                    <a:p>
                      <a:pPr algn="ctr"/>
                      <a:r>
                        <a:rPr lang="en-US" dirty="0"/>
                        <a:t>41%</a:t>
                      </a:r>
                    </a:p>
                  </a:txBody>
                  <a:tcPr/>
                </a:tc>
                <a:extLst>
                  <a:ext uri="{0D108BD9-81ED-4DB2-BD59-A6C34878D82A}">
                    <a16:rowId xmlns:a16="http://schemas.microsoft.com/office/drawing/2014/main" val="10009"/>
                  </a:ext>
                </a:extLst>
              </a:tr>
            </a:tbl>
          </a:graphicData>
        </a:graphic>
      </p:graphicFrame>
      <p:cxnSp>
        <p:nvCxnSpPr>
          <p:cNvPr id="43" name="Straight Connector 42"/>
          <p:cNvCxnSpPr/>
          <p:nvPr/>
        </p:nvCxnSpPr>
        <p:spPr>
          <a:xfrm>
            <a:off x="5639694" y="5077549"/>
            <a:ext cx="13311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32949" y="1748461"/>
            <a:ext cx="14717" cy="3329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912942" y="1748461"/>
            <a:ext cx="115190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64316" y="1731168"/>
            <a:ext cx="14717" cy="36972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930414" y="1732051"/>
            <a:ext cx="14717" cy="36972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274566" y="5417699"/>
            <a:ext cx="3671890" cy="106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33772" y="5440096"/>
            <a:ext cx="3703898" cy="1200329"/>
          </a:xfrm>
          <a:prstGeom prst="rect">
            <a:avLst/>
          </a:prstGeom>
          <a:noFill/>
        </p:spPr>
        <p:txBody>
          <a:bodyPr wrap="square" rtlCol="0">
            <a:spAutoFit/>
          </a:bodyPr>
          <a:lstStyle/>
          <a:p>
            <a:r>
              <a:rPr lang="en-US" dirty="0"/>
              <a:t>No difference between enrolled and declined in sex, age, site, or race (all  p ≥ 0.42)</a:t>
            </a:r>
          </a:p>
          <a:p>
            <a:endParaRPr lang="en-US" dirty="0"/>
          </a:p>
        </p:txBody>
      </p:sp>
      <p:sp>
        <p:nvSpPr>
          <p:cNvPr id="31" name="Rounded Rectangle 30"/>
          <p:cNvSpPr/>
          <p:nvPr/>
        </p:nvSpPr>
        <p:spPr>
          <a:xfrm>
            <a:off x="3361012" y="3198806"/>
            <a:ext cx="2268187" cy="736270"/>
          </a:xfrm>
          <a:prstGeom prst="roundRect">
            <a:avLst/>
          </a:prstGeom>
          <a:solidFill>
            <a:schemeClr val="bg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3372174" y="3341416"/>
            <a:ext cx="3063833" cy="400110"/>
          </a:xfrm>
          <a:prstGeom prst="rect">
            <a:avLst/>
          </a:prstGeom>
          <a:noFill/>
        </p:spPr>
        <p:txBody>
          <a:bodyPr wrap="square" rtlCol="0">
            <a:spAutoFit/>
          </a:bodyPr>
          <a:lstStyle/>
          <a:p>
            <a:r>
              <a:rPr lang="en-US" sz="2000" dirty="0"/>
              <a:t>170 w/ Smartphone</a:t>
            </a:r>
          </a:p>
        </p:txBody>
      </p:sp>
      <p:grpSp>
        <p:nvGrpSpPr>
          <p:cNvPr id="26" name="Group 25"/>
          <p:cNvGrpSpPr/>
          <p:nvPr/>
        </p:nvGrpSpPr>
        <p:grpSpPr>
          <a:xfrm>
            <a:off x="1812" y="6164580"/>
            <a:ext cx="12190188" cy="694600"/>
            <a:chOff x="1812" y="6164580"/>
            <a:chExt cx="9144000" cy="694600"/>
          </a:xfrm>
        </p:grpSpPr>
        <p:grpSp>
          <p:nvGrpSpPr>
            <p:cNvPr id="27" name="Group 10"/>
            <p:cNvGrpSpPr/>
            <p:nvPr/>
          </p:nvGrpSpPr>
          <p:grpSpPr>
            <a:xfrm>
              <a:off x="1812" y="6164580"/>
              <a:ext cx="9144000" cy="693420"/>
              <a:chOff x="0" y="6164580"/>
              <a:chExt cx="9144000" cy="693420"/>
            </a:xfrm>
          </p:grpSpPr>
          <p:grpSp>
            <p:nvGrpSpPr>
              <p:cNvPr id="35" name="Group 11"/>
              <p:cNvGrpSpPr/>
              <p:nvPr/>
            </p:nvGrpSpPr>
            <p:grpSpPr>
              <a:xfrm>
                <a:off x="0" y="6164580"/>
                <a:ext cx="1264919" cy="693420"/>
                <a:chOff x="0" y="6164580"/>
                <a:chExt cx="1264919" cy="693420"/>
              </a:xfrm>
            </p:grpSpPr>
            <p:pic>
              <p:nvPicPr>
                <p:cNvPr id="37" name="Picture 36"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38" name="Rectangle 37"/>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0" name="Rectangle 39"/>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1" name="Rectangle 40"/>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2" name="Rectangle 41"/>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45" name="Rectangle 44"/>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36" name="Rectangle 35"/>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28"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33" name="Right Triangle 32"/>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47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1" grpId="0"/>
      <p:bldP spid="19" grpId="0"/>
      <p:bldP spid="21" grpId="0" animBg="1"/>
      <p:bldP spid="23" grpId="0"/>
      <p:bldP spid="24" grpId="0" animBg="1"/>
      <p:bldP spid="18" grpId="0"/>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6513"/>
            <a:ext cx="9416077" cy="1344613"/>
          </a:xfrm>
        </p:spPr>
        <p:txBody>
          <a:bodyPr>
            <a:normAutofit/>
          </a:bodyPr>
          <a:lstStyle/>
          <a:p>
            <a:r>
              <a:rPr lang="en-US" dirty="0"/>
              <a:t>Results - Demographics </a:t>
            </a:r>
          </a:p>
        </p:txBody>
      </p:sp>
      <p:sp>
        <p:nvSpPr>
          <p:cNvPr id="3" name="Content Placeholder 2"/>
          <p:cNvSpPr>
            <a:spLocks noGrp="1"/>
          </p:cNvSpPr>
          <p:nvPr>
            <p:ph idx="1"/>
            <p:extLst/>
          </p:nvPr>
        </p:nvSpPr>
        <p:spPr>
          <a:xfrm>
            <a:off x="762000" y="1666120"/>
            <a:ext cx="10164501" cy="3648263"/>
          </a:xfrm>
        </p:spPr>
        <p:txBody>
          <a:bodyPr vert="horz" lIns="91440" tIns="45720" rIns="91440" bIns="45720" rtlCol="0" anchor="t">
            <a:normAutofit/>
          </a:bodyPr>
          <a:lstStyle/>
          <a:p>
            <a:r>
              <a:rPr lang="en-US" dirty="0"/>
              <a:t>Patients without a smart phone (vs. patients with)</a:t>
            </a:r>
          </a:p>
          <a:p>
            <a:pPr lvl="1"/>
            <a:r>
              <a:rPr lang="en-US" dirty="0">
                <a:solidFill>
                  <a:schemeClr val="bg2">
                    <a:lumMod val="50000"/>
                  </a:schemeClr>
                </a:solidFill>
              </a:rPr>
              <a:t>More likely to be older (mean: 48 vs. 41 years, p=0.003)</a:t>
            </a:r>
          </a:p>
          <a:p>
            <a:pPr lvl="1"/>
            <a:r>
              <a:rPr lang="en-US" dirty="0">
                <a:solidFill>
                  <a:schemeClr val="bg2">
                    <a:lumMod val="50000"/>
                  </a:schemeClr>
                </a:solidFill>
              </a:rPr>
              <a:t>Less likely to be white (62% vs. 78%, p=0.034)</a:t>
            </a:r>
          </a:p>
          <a:p>
            <a:r>
              <a:rPr lang="en-US" dirty="0"/>
              <a:t>Patients at the level 1 trauma center site (vs. university medical center)</a:t>
            </a:r>
          </a:p>
          <a:p>
            <a:pPr lvl="1"/>
            <a:r>
              <a:rPr lang="en-US" dirty="0">
                <a:solidFill>
                  <a:schemeClr val="bg2">
                    <a:lumMod val="50000"/>
                  </a:schemeClr>
                </a:solidFill>
              </a:rPr>
              <a:t>Less likely to have a smartphone (66% vs. 84%, p=0.003)</a:t>
            </a:r>
          </a:p>
          <a:p>
            <a:pPr lvl="1"/>
            <a:r>
              <a:rPr lang="en-US" dirty="0">
                <a:solidFill>
                  <a:schemeClr val="bg2">
                    <a:lumMod val="50000"/>
                  </a:schemeClr>
                </a:solidFill>
              </a:rPr>
              <a:t>Less likely to be female (20% vs. 35%, p=0.016)</a:t>
            </a:r>
          </a:p>
          <a:p>
            <a:r>
              <a:rPr lang="en-US" dirty="0"/>
              <a:t>No other significant differences in demographics</a:t>
            </a:r>
          </a:p>
          <a:p>
            <a:endParaRPr lang="en-US" dirty="0"/>
          </a:p>
          <a:p>
            <a:endParaRPr lang="en-US" dirty="0"/>
          </a:p>
        </p:txBody>
      </p:sp>
      <p:grpSp>
        <p:nvGrpSpPr>
          <p:cNvPr id="5" name="Group 4"/>
          <p:cNvGrpSpPr/>
          <p:nvPr/>
        </p:nvGrpSpPr>
        <p:grpSpPr>
          <a:xfrm>
            <a:off x="1812" y="6164580"/>
            <a:ext cx="12190188" cy="694600"/>
            <a:chOff x="1812" y="6164580"/>
            <a:chExt cx="9144000" cy="694600"/>
          </a:xfrm>
        </p:grpSpPr>
        <p:grpSp>
          <p:nvGrpSpPr>
            <p:cNvPr id="7" name="Group 10"/>
            <p:cNvGrpSpPr/>
            <p:nvPr/>
          </p:nvGrpSpPr>
          <p:grpSpPr>
            <a:xfrm>
              <a:off x="1812" y="6164580"/>
              <a:ext cx="9144000" cy="693420"/>
              <a:chOff x="0" y="6164580"/>
              <a:chExt cx="9144000" cy="693420"/>
            </a:xfrm>
          </p:grpSpPr>
          <p:grpSp>
            <p:nvGrpSpPr>
              <p:cNvPr id="13" name="Group 11"/>
              <p:cNvGrpSpPr/>
              <p:nvPr/>
            </p:nvGrpSpPr>
            <p:grpSpPr>
              <a:xfrm>
                <a:off x="0" y="6164580"/>
                <a:ext cx="1264919" cy="693420"/>
                <a:chOff x="0" y="6164580"/>
                <a:chExt cx="1264919" cy="693420"/>
              </a:xfrm>
            </p:grpSpPr>
            <p:pic>
              <p:nvPicPr>
                <p:cNvPr id="15" name="Picture 14" descr="seattle silhouette.jp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8215" r="9631" b="17690"/>
                <a:stretch>
                  <a:fillRect/>
                </a:stretch>
              </p:blipFill>
              <p:spPr>
                <a:xfrm>
                  <a:off x="0" y="6164580"/>
                  <a:ext cx="990600" cy="693420"/>
                </a:xfrm>
                <a:prstGeom prst="rect">
                  <a:avLst/>
                </a:prstGeom>
                <a:noFill/>
                <a:ln>
                  <a:noFill/>
                </a:ln>
              </p:spPr>
            </p:pic>
            <p:sp>
              <p:nvSpPr>
                <p:cNvPr id="16" name="Rectangle 15"/>
                <p:cNvSpPr/>
                <p:nvPr/>
              </p:nvSpPr>
              <p:spPr>
                <a:xfrm>
                  <a:off x="990600" y="6705600"/>
                  <a:ext cx="45719"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7" name="Rectangle 16"/>
                <p:cNvSpPr/>
                <p:nvPr/>
              </p:nvSpPr>
              <p:spPr>
                <a:xfrm>
                  <a:off x="1021081" y="673608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8" name="Rectangle 17"/>
                <p:cNvSpPr/>
                <p:nvPr/>
              </p:nvSpPr>
              <p:spPr>
                <a:xfrm>
                  <a:off x="1083335" y="6750673"/>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9" name="Rectangle 18"/>
                <p:cNvSpPr/>
                <p:nvPr/>
              </p:nvSpPr>
              <p:spPr>
                <a:xfrm>
                  <a:off x="1143000" y="6768922"/>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20" name="Rectangle 19"/>
                <p:cNvSpPr/>
                <p:nvPr/>
              </p:nvSpPr>
              <p:spPr>
                <a:xfrm>
                  <a:off x="1219200" y="6775361"/>
                  <a:ext cx="45719" cy="4571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14" name="Rectangle 13"/>
              <p:cNvSpPr/>
              <p:nvPr/>
            </p:nvSpPr>
            <p:spPr>
              <a:xfrm>
                <a:off x="0" y="6781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8" name="Picture 2" descr="C:\Users\cterrlee\Desktop\uwbloc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480048"/>
              <a:ext cx="398585" cy="2763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flipV="1">
              <a:off x="1295400" y="6781798"/>
              <a:ext cx="7848600" cy="76201"/>
            </a:xfrm>
            <a:prstGeom prst="rect">
              <a:avLst/>
            </a:prstGeom>
            <a:solidFill>
              <a:srgbClr val="32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293250" y="6781800"/>
              <a:ext cx="7848600" cy="0"/>
            </a:xfrm>
            <a:prstGeom prst="line">
              <a:avLst/>
            </a:prstGeom>
            <a:ln w="12700">
              <a:solidFill>
                <a:srgbClr val="FFC000"/>
              </a:solidFill>
            </a:ln>
          </p:spPr>
          <p:style>
            <a:lnRef idx="3">
              <a:schemeClr val="accent3"/>
            </a:lnRef>
            <a:fillRef idx="0">
              <a:schemeClr val="accent3"/>
            </a:fillRef>
            <a:effectRef idx="2">
              <a:schemeClr val="accent3"/>
            </a:effectRef>
            <a:fontRef idx="minor">
              <a:schemeClr val="tx1"/>
            </a:fontRef>
          </p:style>
        </p:cxnSp>
        <p:sp>
          <p:nvSpPr>
            <p:cNvPr id="11" name="Right Triangle 10"/>
            <p:cNvSpPr/>
            <p:nvPr/>
          </p:nvSpPr>
          <p:spPr>
            <a:xfrm>
              <a:off x="1265074" y="6782980"/>
              <a:ext cx="132444" cy="762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93" y="6629400"/>
              <a:ext cx="45719"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3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chemeClr val="tx1"/>
                                      </p:to>
                                    </p:animClr>
                                  </p:childTnLst>
                                </p:cTn>
                              </p:par>
                              <p:par>
                                <p:cTn id="7" presetID="3" presetClass="emph" presetSubtype="2" fill="hold" nodeType="withEffect">
                                  <p:stCondLst>
                                    <p:cond delay="0"/>
                                  </p:stCondLst>
                                  <p:childTnLst>
                                    <p:animClr clrSpc="rgb" dir="cw">
                                      <p:cBhvr override="childStyle">
                                        <p:cTn id="8" dur="10" fill="hold"/>
                                        <p:tgtEl>
                                          <p:spTgt spid="3">
                                            <p:txEl>
                                              <p:pRg st="2" end="2"/>
                                            </p:txEl>
                                          </p:spTgt>
                                        </p:tgtEl>
                                        <p:attrNameLst>
                                          <p:attrName>style.color</p:attrName>
                                        </p:attrNameLst>
                                      </p:cBhvr>
                                      <p:to>
                                        <a:schemeClr val="tx1"/>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10" fill="hold"/>
                                        <p:tgtEl>
                                          <p:spTgt spid="3">
                                            <p:txEl>
                                              <p:pRg st="4" end="4"/>
                                            </p:txEl>
                                          </p:spTgt>
                                        </p:tgtEl>
                                        <p:attrNameLst>
                                          <p:attrName>style.color</p:attrName>
                                        </p:attrNameLst>
                                      </p:cBhvr>
                                      <p:to>
                                        <a:schemeClr val="tx1"/>
                                      </p:to>
                                    </p:animClr>
                                  </p:childTnLst>
                                </p:cTn>
                              </p:par>
                              <p:par>
                                <p:cTn id="13" presetID="3" presetClass="emph" presetSubtype="2" fill="hold" nodeType="withEffect">
                                  <p:stCondLst>
                                    <p:cond delay="0"/>
                                  </p:stCondLst>
                                  <p:childTnLst>
                                    <p:animClr clrSpc="rgb" dir="cw">
                                      <p:cBhvr override="childStyle">
                                        <p:cTn id="14" dur="10" fill="hold"/>
                                        <p:tgtEl>
                                          <p:spTgt spid="3">
                                            <p:txEl>
                                              <p:pRg st="5" end="5"/>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3536</TotalTime>
  <Words>1253</Words>
  <Application>Microsoft Office PowerPoint</Application>
  <PresentationFormat>Widescreen</PresentationFormat>
  <Paragraphs>169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mPOWEr: Piloting a Mobile Application for Wound Care Follow Up in the Emergency Department</vt:lpstr>
      <vt:lpstr>Disclosures</vt:lpstr>
      <vt:lpstr>Background</vt:lpstr>
      <vt:lpstr>Background</vt:lpstr>
      <vt:lpstr>Background</vt:lpstr>
      <vt:lpstr>Objectives</vt:lpstr>
      <vt:lpstr>Methods</vt:lpstr>
      <vt:lpstr>Results - Demographics</vt:lpstr>
      <vt:lpstr>Results - Demographics </vt:lpstr>
      <vt:lpstr>Results – Participation*</vt:lpstr>
      <vt:lpstr>Results</vt:lpstr>
      <vt:lpstr>Results</vt:lpstr>
      <vt:lpstr>Results – Satisfaction Survey</vt:lpstr>
      <vt:lpstr>Conclusion</vt:lpstr>
      <vt:lpstr>PowerPoint Presentation</vt:lpstr>
      <vt:lpstr>Cited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mPOWEr: Piloting a Mobile Application for Wound Care Follow Up in the Emergency Department</dc:title>
  <dc:creator>sr954</dc:creator>
  <cp:lastModifiedBy>Shashank Ravi</cp:lastModifiedBy>
  <cp:revision>44</cp:revision>
  <dcterms:modified xsi:type="dcterms:W3CDTF">2018-01-17T00:07:25Z</dcterms:modified>
</cp:coreProperties>
</file>